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72" r:id="rId3"/>
    <p:sldId id="273" r:id="rId4"/>
    <p:sldId id="274" r:id="rId5"/>
    <p:sldId id="275" r:id="rId6"/>
    <p:sldId id="276" r:id="rId7"/>
    <p:sldId id="277" r:id="rId8"/>
    <p:sldId id="256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57" r:id="rId18"/>
    <p:sldId id="266" r:id="rId19"/>
    <p:sldId id="267" r:id="rId20"/>
    <p:sldId id="268" r:id="rId21"/>
    <p:sldId id="269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2" r:id="rId34"/>
    <p:sldId id="290" r:id="rId35"/>
    <p:sldId id="291" r:id="rId36"/>
    <p:sldId id="293" r:id="rId37"/>
    <p:sldId id="294" r:id="rId38"/>
    <p:sldId id="295" r:id="rId39"/>
    <p:sldId id="296" r:id="rId40"/>
    <p:sldId id="297" r:id="rId41"/>
    <p:sldId id="322" r:id="rId42"/>
    <p:sldId id="299" r:id="rId43"/>
    <p:sldId id="300" r:id="rId44"/>
    <p:sldId id="301" r:id="rId45"/>
    <p:sldId id="302" r:id="rId46"/>
    <p:sldId id="298" r:id="rId47"/>
    <p:sldId id="303" r:id="rId48"/>
    <p:sldId id="304" r:id="rId49"/>
    <p:sldId id="306" r:id="rId50"/>
    <p:sldId id="307" r:id="rId51"/>
    <p:sldId id="305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40"/>
    <p:restoredTop sz="96327"/>
  </p:normalViewPr>
  <p:slideViewPr>
    <p:cSldViewPr snapToGrid="0">
      <p:cViewPr varScale="1">
        <p:scale>
          <a:sx n="94" d="100"/>
          <a:sy n="94" d="100"/>
        </p:scale>
        <p:origin x="232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96D9BA-9513-E74C-83E1-02BBC042CF08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9E74DB3-DAE2-DC43-826F-65661E44F085}">
      <dgm:prSet phldrT="[Текст]"/>
      <dgm:spPr/>
      <dgm:t>
        <a:bodyPr/>
        <a:lstStyle/>
        <a:p>
          <a:r>
            <a:rPr lang="ru-RU" dirty="0"/>
            <a:t>Планирование</a:t>
          </a:r>
        </a:p>
      </dgm:t>
    </dgm:pt>
    <dgm:pt modelId="{F34C96DE-D09C-FE43-9112-ADAFF0A4988A}" type="parTrans" cxnId="{0B9D2627-0F3D-2441-B0C0-BC73EC2C918A}">
      <dgm:prSet/>
      <dgm:spPr/>
      <dgm:t>
        <a:bodyPr/>
        <a:lstStyle/>
        <a:p>
          <a:endParaRPr lang="ru-RU"/>
        </a:p>
      </dgm:t>
    </dgm:pt>
    <dgm:pt modelId="{0D5491CA-9FEC-C042-8252-3E9B8E215CC5}" type="sibTrans" cxnId="{0B9D2627-0F3D-2441-B0C0-BC73EC2C918A}">
      <dgm:prSet/>
      <dgm:spPr/>
      <dgm:t>
        <a:bodyPr/>
        <a:lstStyle/>
        <a:p>
          <a:endParaRPr lang="ru-RU"/>
        </a:p>
      </dgm:t>
    </dgm:pt>
    <dgm:pt modelId="{476B75B8-EA69-8D4F-958E-765CC2792F71}">
      <dgm:prSet phldrT="[Текст]"/>
      <dgm:spPr/>
      <dgm:t>
        <a:bodyPr/>
        <a:lstStyle/>
        <a:p>
          <a:r>
            <a:rPr lang="ru-RU" dirty="0"/>
            <a:t>Организация исполнения</a:t>
          </a:r>
        </a:p>
      </dgm:t>
    </dgm:pt>
    <dgm:pt modelId="{886C049A-FCDD-F84C-881D-0CC1FB5A455B}" type="parTrans" cxnId="{D05769E4-CDC4-2447-A410-8399EDB5FE81}">
      <dgm:prSet/>
      <dgm:spPr/>
      <dgm:t>
        <a:bodyPr/>
        <a:lstStyle/>
        <a:p>
          <a:endParaRPr lang="ru-RU"/>
        </a:p>
      </dgm:t>
    </dgm:pt>
    <dgm:pt modelId="{39F0471E-A59D-D74D-96A0-E0EB201B0853}" type="sibTrans" cxnId="{D05769E4-CDC4-2447-A410-8399EDB5FE81}">
      <dgm:prSet/>
      <dgm:spPr/>
      <dgm:t>
        <a:bodyPr/>
        <a:lstStyle/>
        <a:p>
          <a:endParaRPr lang="ru-RU"/>
        </a:p>
      </dgm:t>
    </dgm:pt>
    <dgm:pt modelId="{DF3849B7-6BD4-AF4A-9829-5D13DE298A37}">
      <dgm:prSet phldrT="[Текст]"/>
      <dgm:spPr/>
      <dgm:t>
        <a:bodyPr/>
        <a:lstStyle/>
        <a:p>
          <a:r>
            <a:rPr lang="ru-RU" dirty="0"/>
            <a:t>Мотивация</a:t>
          </a:r>
        </a:p>
      </dgm:t>
    </dgm:pt>
    <dgm:pt modelId="{69E2C383-104D-8548-8B86-EE971DE1596C}" type="parTrans" cxnId="{3D40E1B7-428C-9041-A950-650D7498F8B7}">
      <dgm:prSet/>
      <dgm:spPr/>
      <dgm:t>
        <a:bodyPr/>
        <a:lstStyle/>
        <a:p>
          <a:endParaRPr lang="ru-RU"/>
        </a:p>
      </dgm:t>
    </dgm:pt>
    <dgm:pt modelId="{73B65F00-4768-EF45-8EEB-D77B41E62EB2}" type="sibTrans" cxnId="{3D40E1B7-428C-9041-A950-650D7498F8B7}">
      <dgm:prSet/>
      <dgm:spPr/>
      <dgm:t>
        <a:bodyPr/>
        <a:lstStyle/>
        <a:p>
          <a:endParaRPr lang="ru-RU"/>
        </a:p>
      </dgm:t>
    </dgm:pt>
    <dgm:pt modelId="{A3FADBC9-776D-FF42-83C1-976E4C43FFE6}">
      <dgm:prSet phldrT="[Текст]"/>
      <dgm:spPr/>
      <dgm:t>
        <a:bodyPr/>
        <a:lstStyle/>
        <a:p>
          <a:r>
            <a:rPr lang="ru-RU" dirty="0"/>
            <a:t>Контроль</a:t>
          </a:r>
        </a:p>
      </dgm:t>
    </dgm:pt>
    <dgm:pt modelId="{3AFC22A8-86E4-8648-9FAA-CC069DA6ADA0}" type="parTrans" cxnId="{67FB5B30-D173-F24B-9727-97EF51786625}">
      <dgm:prSet/>
      <dgm:spPr/>
      <dgm:t>
        <a:bodyPr/>
        <a:lstStyle/>
        <a:p>
          <a:endParaRPr lang="ru-RU"/>
        </a:p>
      </dgm:t>
    </dgm:pt>
    <dgm:pt modelId="{F9428B7D-69DA-0442-AE3C-C095C3C61AC2}" type="sibTrans" cxnId="{67FB5B30-D173-F24B-9727-97EF51786625}">
      <dgm:prSet/>
      <dgm:spPr/>
      <dgm:t>
        <a:bodyPr/>
        <a:lstStyle/>
        <a:p>
          <a:endParaRPr lang="ru-RU"/>
        </a:p>
      </dgm:t>
    </dgm:pt>
    <dgm:pt modelId="{C909D78B-1EEA-3A49-836D-2CB613DB24FD}" type="pres">
      <dgm:prSet presAssocID="{7396D9BA-9513-E74C-83E1-02BBC042CF08}" presName="cycle" presStyleCnt="0">
        <dgm:presLayoutVars>
          <dgm:dir/>
          <dgm:resizeHandles val="exact"/>
        </dgm:presLayoutVars>
      </dgm:prSet>
      <dgm:spPr/>
    </dgm:pt>
    <dgm:pt modelId="{EDE15C01-D30E-3846-AD3A-F97FB4265425}" type="pres">
      <dgm:prSet presAssocID="{69E74DB3-DAE2-DC43-826F-65661E44F085}" presName="node" presStyleLbl="node1" presStyleIdx="0" presStyleCnt="4">
        <dgm:presLayoutVars>
          <dgm:bulletEnabled val="1"/>
        </dgm:presLayoutVars>
      </dgm:prSet>
      <dgm:spPr/>
    </dgm:pt>
    <dgm:pt modelId="{9AD03678-A6D9-454A-B86E-33AF264F4FC8}" type="pres">
      <dgm:prSet presAssocID="{0D5491CA-9FEC-C042-8252-3E9B8E215CC5}" presName="sibTrans" presStyleLbl="sibTrans2D1" presStyleIdx="0" presStyleCnt="4"/>
      <dgm:spPr/>
    </dgm:pt>
    <dgm:pt modelId="{E27BA1BA-78BC-6B47-B822-FEEC8FCFA0DE}" type="pres">
      <dgm:prSet presAssocID="{0D5491CA-9FEC-C042-8252-3E9B8E215CC5}" presName="connectorText" presStyleLbl="sibTrans2D1" presStyleIdx="0" presStyleCnt="4"/>
      <dgm:spPr/>
    </dgm:pt>
    <dgm:pt modelId="{7EF8B454-3AC1-8647-A7B9-D625F04674D0}" type="pres">
      <dgm:prSet presAssocID="{476B75B8-EA69-8D4F-958E-765CC2792F71}" presName="node" presStyleLbl="node1" presStyleIdx="1" presStyleCnt="4">
        <dgm:presLayoutVars>
          <dgm:bulletEnabled val="1"/>
        </dgm:presLayoutVars>
      </dgm:prSet>
      <dgm:spPr/>
    </dgm:pt>
    <dgm:pt modelId="{206955A1-EEEC-764A-AF00-FD4353EE92A8}" type="pres">
      <dgm:prSet presAssocID="{39F0471E-A59D-D74D-96A0-E0EB201B0853}" presName="sibTrans" presStyleLbl="sibTrans2D1" presStyleIdx="1" presStyleCnt="4"/>
      <dgm:spPr/>
    </dgm:pt>
    <dgm:pt modelId="{39585866-C794-E54A-BFC7-74DBCE242604}" type="pres">
      <dgm:prSet presAssocID="{39F0471E-A59D-D74D-96A0-E0EB201B0853}" presName="connectorText" presStyleLbl="sibTrans2D1" presStyleIdx="1" presStyleCnt="4"/>
      <dgm:spPr/>
    </dgm:pt>
    <dgm:pt modelId="{CCE8F3AF-7F88-F347-A704-9B3B84BC5796}" type="pres">
      <dgm:prSet presAssocID="{DF3849B7-6BD4-AF4A-9829-5D13DE298A37}" presName="node" presStyleLbl="node1" presStyleIdx="2" presStyleCnt="4">
        <dgm:presLayoutVars>
          <dgm:bulletEnabled val="1"/>
        </dgm:presLayoutVars>
      </dgm:prSet>
      <dgm:spPr/>
    </dgm:pt>
    <dgm:pt modelId="{7F832E80-3E2F-3749-A6E1-2CF2013AEFF6}" type="pres">
      <dgm:prSet presAssocID="{73B65F00-4768-EF45-8EEB-D77B41E62EB2}" presName="sibTrans" presStyleLbl="sibTrans2D1" presStyleIdx="2" presStyleCnt="4"/>
      <dgm:spPr/>
    </dgm:pt>
    <dgm:pt modelId="{B7AB581E-5545-CF4E-98AD-2C0E98DDF475}" type="pres">
      <dgm:prSet presAssocID="{73B65F00-4768-EF45-8EEB-D77B41E62EB2}" presName="connectorText" presStyleLbl="sibTrans2D1" presStyleIdx="2" presStyleCnt="4"/>
      <dgm:spPr/>
    </dgm:pt>
    <dgm:pt modelId="{9DA280C6-0F11-3A40-95E7-157BA1D03F8A}" type="pres">
      <dgm:prSet presAssocID="{A3FADBC9-776D-FF42-83C1-976E4C43FFE6}" presName="node" presStyleLbl="node1" presStyleIdx="3" presStyleCnt="4">
        <dgm:presLayoutVars>
          <dgm:bulletEnabled val="1"/>
        </dgm:presLayoutVars>
      </dgm:prSet>
      <dgm:spPr/>
    </dgm:pt>
    <dgm:pt modelId="{391784C4-5966-694A-BED3-821D1A027F2A}" type="pres">
      <dgm:prSet presAssocID="{F9428B7D-69DA-0442-AE3C-C095C3C61AC2}" presName="sibTrans" presStyleLbl="sibTrans2D1" presStyleIdx="3" presStyleCnt="4"/>
      <dgm:spPr/>
    </dgm:pt>
    <dgm:pt modelId="{3C2D0FD8-05AB-2840-BE65-E5FF3136E52F}" type="pres">
      <dgm:prSet presAssocID="{F9428B7D-69DA-0442-AE3C-C095C3C61AC2}" presName="connectorText" presStyleLbl="sibTrans2D1" presStyleIdx="3" presStyleCnt="4"/>
      <dgm:spPr/>
    </dgm:pt>
  </dgm:ptLst>
  <dgm:cxnLst>
    <dgm:cxn modelId="{C90DC414-6C71-0C43-912B-7A9FF07AE685}" type="presOf" srcId="{73B65F00-4768-EF45-8EEB-D77B41E62EB2}" destId="{7F832E80-3E2F-3749-A6E1-2CF2013AEFF6}" srcOrd="0" destOrd="0" presId="urn:microsoft.com/office/officeart/2005/8/layout/cycle2"/>
    <dgm:cxn modelId="{14BBBD1E-81FD-2444-B2FD-8EB230194150}" type="presOf" srcId="{F9428B7D-69DA-0442-AE3C-C095C3C61AC2}" destId="{3C2D0FD8-05AB-2840-BE65-E5FF3136E52F}" srcOrd="1" destOrd="0" presId="urn:microsoft.com/office/officeart/2005/8/layout/cycle2"/>
    <dgm:cxn modelId="{0B9D2627-0F3D-2441-B0C0-BC73EC2C918A}" srcId="{7396D9BA-9513-E74C-83E1-02BBC042CF08}" destId="{69E74DB3-DAE2-DC43-826F-65661E44F085}" srcOrd="0" destOrd="0" parTransId="{F34C96DE-D09C-FE43-9112-ADAFF0A4988A}" sibTransId="{0D5491CA-9FEC-C042-8252-3E9B8E215CC5}"/>
    <dgm:cxn modelId="{67FB5B30-D173-F24B-9727-97EF51786625}" srcId="{7396D9BA-9513-E74C-83E1-02BBC042CF08}" destId="{A3FADBC9-776D-FF42-83C1-976E4C43FFE6}" srcOrd="3" destOrd="0" parTransId="{3AFC22A8-86E4-8648-9FAA-CC069DA6ADA0}" sibTransId="{F9428B7D-69DA-0442-AE3C-C095C3C61AC2}"/>
    <dgm:cxn modelId="{AFE62B3A-3B1C-0A48-A11D-20DD90E23D14}" type="presOf" srcId="{476B75B8-EA69-8D4F-958E-765CC2792F71}" destId="{7EF8B454-3AC1-8647-A7B9-D625F04674D0}" srcOrd="0" destOrd="0" presId="urn:microsoft.com/office/officeart/2005/8/layout/cycle2"/>
    <dgm:cxn modelId="{FF06F66F-D9B1-0F4B-A553-0BAE8CD75B67}" type="presOf" srcId="{0D5491CA-9FEC-C042-8252-3E9B8E215CC5}" destId="{9AD03678-A6D9-454A-B86E-33AF264F4FC8}" srcOrd="0" destOrd="0" presId="urn:microsoft.com/office/officeart/2005/8/layout/cycle2"/>
    <dgm:cxn modelId="{288D1F77-A159-1B4E-A5B1-1CF6415F91FD}" type="presOf" srcId="{DF3849B7-6BD4-AF4A-9829-5D13DE298A37}" destId="{CCE8F3AF-7F88-F347-A704-9B3B84BC5796}" srcOrd="0" destOrd="0" presId="urn:microsoft.com/office/officeart/2005/8/layout/cycle2"/>
    <dgm:cxn modelId="{7D75CF7D-AB50-C640-80F2-56E803C83F7C}" type="presOf" srcId="{7396D9BA-9513-E74C-83E1-02BBC042CF08}" destId="{C909D78B-1EEA-3A49-836D-2CB613DB24FD}" srcOrd="0" destOrd="0" presId="urn:microsoft.com/office/officeart/2005/8/layout/cycle2"/>
    <dgm:cxn modelId="{48B2E887-134D-5442-A32D-8EC5EF697F55}" type="presOf" srcId="{F9428B7D-69DA-0442-AE3C-C095C3C61AC2}" destId="{391784C4-5966-694A-BED3-821D1A027F2A}" srcOrd="0" destOrd="0" presId="urn:microsoft.com/office/officeart/2005/8/layout/cycle2"/>
    <dgm:cxn modelId="{9DFDC594-F79A-C74F-B17B-40E8EAC3F907}" type="presOf" srcId="{73B65F00-4768-EF45-8EEB-D77B41E62EB2}" destId="{B7AB581E-5545-CF4E-98AD-2C0E98DDF475}" srcOrd="1" destOrd="0" presId="urn:microsoft.com/office/officeart/2005/8/layout/cycle2"/>
    <dgm:cxn modelId="{6B7FE599-A0CA-2844-A4DC-F182F0744830}" type="presOf" srcId="{39F0471E-A59D-D74D-96A0-E0EB201B0853}" destId="{206955A1-EEEC-764A-AF00-FD4353EE92A8}" srcOrd="0" destOrd="0" presId="urn:microsoft.com/office/officeart/2005/8/layout/cycle2"/>
    <dgm:cxn modelId="{58ACB4A4-C6D6-6B4A-B83D-B3D293141BAA}" type="presOf" srcId="{A3FADBC9-776D-FF42-83C1-976E4C43FFE6}" destId="{9DA280C6-0F11-3A40-95E7-157BA1D03F8A}" srcOrd="0" destOrd="0" presId="urn:microsoft.com/office/officeart/2005/8/layout/cycle2"/>
    <dgm:cxn modelId="{31BD1FAC-6773-8847-A7FE-DB9F4C8CD35D}" type="presOf" srcId="{0D5491CA-9FEC-C042-8252-3E9B8E215CC5}" destId="{E27BA1BA-78BC-6B47-B822-FEEC8FCFA0DE}" srcOrd="1" destOrd="0" presId="urn:microsoft.com/office/officeart/2005/8/layout/cycle2"/>
    <dgm:cxn modelId="{3D40E1B7-428C-9041-A950-650D7498F8B7}" srcId="{7396D9BA-9513-E74C-83E1-02BBC042CF08}" destId="{DF3849B7-6BD4-AF4A-9829-5D13DE298A37}" srcOrd="2" destOrd="0" parTransId="{69E2C383-104D-8548-8B86-EE971DE1596C}" sibTransId="{73B65F00-4768-EF45-8EEB-D77B41E62EB2}"/>
    <dgm:cxn modelId="{9F7941DE-C375-F14F-B901-8BE22E766081}" type="presOf" srcId="{39F0471E-A59D-D74D-96A0-E0EB201B0853}" destId="{39585866-C794-E54A-BFC7-74DBCE242604}" srcOrd="1" destOrd="0" presId="urn:microsoft.com/office/officeart/2005/8/layout/cycle2"/>
    <dgm:cxn modelId="{D05769E4-CDC4-2447-A410-8399EDB5FE81}" srcId="{7396D9BA-9513-E74C-83E1-02BBC042CF08}" destId="{476B75B8-EA69-8D4F-958E-765CC2792F71}" srcOrd="1" destOrd="0" parTransId="{886C049A-FCDD-F84C-881D-0CC1FB5A455B}" sibTransId="{39F0471E-A59D-D74D-96A0-E0EB201B0853}"/>
    <dgm:cxn modelId="{24161BE5-DEE5-E045-B550-A0151B3F14C1}" type="presOf" srcId="{69E74DB3-DAE2-DC43-826F-65661E44F085}" destId="{EDE15C01-D30E-3846-AD3A-F97FB4265425}" srcOrd="0" destOrd="0" presId="urn:microsoft.com/office/officeart/2005/8/layout/cycle2"/>
    <dgm:cxn modelId="{BC4C82B2-A394-A444-A67B-4E368E88D9B7}" type="presParOf" srcId="{C909D78B-1EEA-3A49-836D-2CB613DB24FD}" destId="{EDE15C01-D30E-3846-AD3A-F97FB4265425}" srcOrd="0" destOrd="0" presId="urn:microsoft.com/office/officeart/2005/8/layout/cycle2"/>
    <dgm:cxn modelId="{2DF22E87-0105-AE49-87F2-BF97CCF6FA76}" type="presParOf" srcId="{C909D78B-1EEA-3A49-836D-2CB613DB24FD}" destId="{9AD03678-A6D9-454A-B86E-33AF264F4FC8}" srcOrd="1" destOrd="0" presId="urn:microsoft.com/office/officeart/2005/8/layout/cycle2"/>
    <dgm:cxn modelId="{4B588972-4035-9546-BA20-4709F9F4371B}" type="presParOf" srcId="{9AD03678-A6D9-454A-B86E-33AF264F4FC8}" destId="{E27BA1BA-78BC-6B47-B822-FEEC8FCFA0DE}" srcOrd="0" destOrd="0" presId="urn:microsoft.com/office/officeart/2005/8/layout/cycle2"/>
    <dgm:cxn modelId="{6C567205-6093-1243-B266-51FDB2C1BEA3}" type="presParOf" srcId="{C909D78B-1EEA-3A49-836D-2CB613DB24FD}" destId="{7EF8B454-3AC1-8647-A7B9-D625F04674D0}" srcOrd="2" destOrd="0" presId="urn:microsoft.com/office/officeart/2005/8/layout/cycle2"/>
    <dgm:cxn modelId="{900E7075-75C4-C543-8175-614714D95DEE}" type="presParOf" srcId="{C909D78B-1EEA-3A49-836D-2CB613DB24FD}" destId="{206955A1-EEEC-764A-AF00-FD4353EE92A8}" srcOrd="3" destOrd="0" presId="urn:microsoft.com/office/officeart/2005/8/layout/cycle2"/>
    <dgm:cxn modelId="{CB26CCBB-F84B-C645-966B-DBDDD51204C1}" type="presParOf" srcId="{206955A1-EEEC-764A-AF00-FD4353EE92A8}" destId="{39585866-C794-E54A-BFC7-74DBCE242604}" srcOrd="0" destOrd="0" presId="urn:microsoft.com/office/officeart/2005/8/layout/cycle2"/>
    <dgm:cxn modelId="{DAB087BD-EEA3-2941-8F98-FB3670BEBC17}" type="presParOf" srcId="{C909D78B-1EEA-3A49-836D-2CB613DB24FD}" destId="{CCE8F3AF-7F88-F347-A704-9B3B84BC5796}" srcOrd="4" destOrd="0" presId="urn:microsoft.com/office/officeart/2005/8/layout/cycle2"/>
    <dgm:cxn modelId="{72A9C651-82EE-0043-9846-C54FA2766B50}" type="presParOf" srcId="{C909D78B-1EEA-3A49-836D-2CB613DB24FD}" destId="{7F832E80-3E2F-3749-A6E1-2CF2013AEFF6}" srcOrd="5" destOrd="0" presId="urn:microsoft.com/office/officeart/2005/8/layout/cycle2"/>
    <dgm:cxn modelId="{9CC8DAFE-7E77-A04B-8DBB-CCE03AB45A2B}" type="presParOf" srcId="{7F832E80-3E2F-3749-A6E1-2CF2013AEFF6}" destId="{B7AB581E-5545-CF4E-98AD-2C0E98DDF475}" srcOrd="0" destOrd="0" presId="urn:microsoft.com/office/officeart/2005/8/layout/cycle2"/>
    <dgm:cxn modelId="{22100B3D-BB02-B44C-B7C8-BA91B5049EC7}" type="presParOf" srcId="{C909D78B-1EEA-3A49-836D-2CB613DB24FD}" destId="{9DA280C6-0F11-3A40-95E7-157BA1D03F8A}" srcOrd="6" destOrd="0" presId="urn:microsoft.com/office/officeart/2005/8/layout/cycle2"/>
    <dgm:cxn modelId="{D477FA77-72E0-9C42-9A24-182715065F25}" type="presParOf" srcId="{C909D78B-1EEA-3A49-836D-2CB613DB24FD}" destId="{391784C4-5966-694A-BED3-821D1A027F2A}" srcOrd="7" destOrd="0" presId="urn:microsoft.com/office/officeart/2005/8/layout/cycle2"/>
    <dgm:cxn modelId="{0AA6BB07-1D79-4948-9FBB-123A6AF02190}" type="presParOf" srcId="{391784C4-5966-694A-BED3-821D1A027F2A}" destId="{3C2D0FD8-05AB-2840-BE65-E5FF3136E52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15C01-D30E-3846-AD3A-F97FB4265425}">
      <dsp:nvSpPr>
        <dsp:cNvPr id="0" name=""/>
        <dsp:cNvSpPr/>
      </dsp:nvSpPr>
      <dsp:spPr>
        <a:xfrm>
          <a:off x="1814586" y="78774"/>
          <a:ext cx="1710299" cy="17102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Планирование</a:t>
          </a:r>
        </a:p>
      </dsp:txBody>
      <dsp:txXfrm>
        <a:off x="2065053" y="329241"/>
        <a:ext cx="1209365" cy="1209365"/>
      </dsp:txXfrm>
    </dsp:sp>
    <dsp:sp modelId="{9AD03678-A6D9-454A-B86E-33AF264F4FC8}">
      <dsp:nvSpPr>
        <dsp:cNvPr id="0" name=""/>
        <dsp:cNvSpPr/>
      </dsp:nvSpPr>
      <dsp:spPr>
        <a:xfrm rot="2700000">
          <a:off x="3341117" y="1543453"/>
          <a:ext cx="453522" cy="577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kern="1200"/>
        </a:p>
      </dsp:txBody>
      <dsp:txXfrm>
        <a:off x="3361042" y="1610795"/>
        <a:ext cx="317465" cy="346336"/>
      </dsp:txXfrm>
    </dsp:sp>
    <dsp:sp modelId="{7EF8B454-3AC1-8647-A7B9-D625F04674D0}">
      <dsp:nvSpPr>
        <dsp:cNvPr id="0" name=""/>
        <dsp:cNvSpPr/>
      </dsp:nvSpPr>
      <dsp:spPr>
        <a:xfrm>
          <a:off x="3629023" y="1893211"/>
          <a:ext cx="1710299" cy="17102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Организация исполнения</a:t>
          </a:r>
        </a:p>
      </dsp:txBody>
      <dsp:txXfrm>
        <a:off x="3879490" y="2143678"/>
        <a:ext cx="1209365" cy="1209365"/>
      </dsp:txXfrm>
    </dsp:sp>
    <dsp:sp modelId="{206955A1-EEEC-764A-AF00-FD4353EE92A8}">
      <dsp:nvSpPr>
        <dsp:cNvPr id="0" name=""/>
        <dsp:cNvSpPr/>
      </dsp:nvSpPr>
      <dsp:spPr>
        <a:xfrm rot="8100000">
          <a:off x="3359269" y="3357890"/>
          <a:ext cx="453522" cy="577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kern="1200"/>
        </a:p>
      </dsp:txBody>
      <dsp:txXfrm rot="10800000">
        <a:off x="3475401" y="3425232"/>
        <a:ext cx="317465" cy="346336"/>
      </dsp:txXfrm>
    </dsp:sp>
    <dsp:sp modelId="{CCE8F3AF-7F88-F347-A704-9B3B84BC5796}">
      <dsp:nvSpPr>
        <dsp:cNvPr id="0" name=""/>
        <dsp:cNvSpPr/>
      </dsp:nvSpPr>
      <dsp:spPr>
        <a:xfrm>
          <a:off x="1814586" y="3707648"/>
          <a:ext cx="1710299" cy="17102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Мотивация</a:t>
          </a:r>
        </a:p>
      </dsp:txBody>
      <dsp:txXfrm>
        <a:off x="2065053" y="3958115"/>
        <a:ext cx="1209365" cy="1209365"/>
      </dsp:txXfrm>
    </dsp:sp>
    <dsp:sp modelId="{7F832E80-3E2F-3749-A6E1-2CF2013AEFF6}">
      <dsp:nvSpPr>
        <dsp:cNvPr id="0" name=""/>
        <dsp:cNvSpPr/>
      </dsp:nvSpPr>
      <dsp:spPr>
        <a:xfrm rot="13500000">
          <a:off x="1544832" y="3376043"/>
          <a:ext cx="453522" cy="577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kern="1200"/>
        </a:p>
      </dsp:txBody>
      <dsp:txXfrm rot="10800000">
        <a:off x="1660964" y="3539591"/>
        <a:ext cx="317465" cy="346336"/>
      </dsp:txXfrm>
    </dsp:sp>
    <dsp:sp modelId="{9DA280C6-0F11-3A40-95E7-157BA1D03F8A}">
      <dsp:nvSpPr>
        <dsp:cNvPr id="0" name=""/>
        <dsp:cNvSpPr/>
      </dsp:nvSpPr>
      <dsp:spPr>
        <a:xfrm>
          <a:off x="148" y="1893211"/>
          <a:ext cx="1710299" cy="17102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Контроль</a:t>
          </a:r>
        </a:p>
      </dsp:txBody>
      <dsp:txXfrm>
        <a:off x="250615" y="2143678"/>
        <a:ext cx="1209365" cy="1209365"/>
      </dsp:txXfrm>
    </dsp:sp>
    <dsp:sp modelId="{391784C4-5966-694A-BED3-821D1A027F2A}">
      <dsp:nvSpPr>
        <dsp:cNvPr id="0" name=""/>
        <dsp:cNvSpPr/>
      </dsp:nvSpPr>
      <dsp:spPr>
        <a:xfrm rot="18900000">
          <a:off x="1526680" y="1561605"/>
          <a:ext cx="453522" cy="577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kern="1200"/>
        </a:p>
      </dsp:txBody>
      <dsp:txXfrm>
        <a:off x="1546605" y="1725153"/>
        <a:ext cx="317465" cy="3463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0C0DD-E43A-6FB5-6652-E9C719D9F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B7D85E-7CC1-7858-2E78-C8A5FB81C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2D34DF-9964-1336-220D-16519D1D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4A6-9ACB-ED43-A853-7EE7B52565A2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F01EBE-E21C-DBFC-C748-78E1509A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EF75E7-494D-2EF7-FE20-60184DCDC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620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E62D9-7835-E77B-ED7C-803D7DEBD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21B56E-E999-A06F-D26F-CDD892893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97D388-F40D-CDF7-0875-074262562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4A6-9ACB-ED43-A853-7EE7B52565A2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2F9854-96B7-BBF3-8857-CDCEA3216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6C5B91-898F-A56B-903F-E4AE5398C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365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2BABE6A-B653-CF8C-4009-FB489FF9C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1CF8EC2-801D-93F5-D671-AB7B87E36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F000CA-3025-5E52-6F7C-C1914D98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4A6-9ACB-ED43-A853-7EE7B52565A2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3877AD-57BD-C6FF-0579-5F2A3BEBF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82DBE0-EB7C-74A9-5B7D-8E0087FB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72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A03978-B1CA-3995-9D46-350B588E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2CD6AA-5F97-C866-24F0-BE3E9FE57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27E363-1009-BA89-07A1-68A2CD2A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4A6-9ACB-ED43-A853-7EE7B52565A2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70C958-D473-5BAC-ACA8-18ABD694E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CF0EC2-285C-23B9-E67C-9B443D4B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12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CE61A6-11E9-BA02-8208-76874AEA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0B52B4-615A-961A-DAFD-E88B2039B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88CFCE-13D4-8AA5-7D85-D067DE237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4A6-9ACB-ED43-A853-7EE7B52565A2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87356F-3A14-63BC-EEFE-3765029B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D9D603-194C-34EA-64BD-6AB66DDC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22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49ADD-9CEC-EBF2-ABBA-9740CF2D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1BAD00-A1C4-5B4B-B3DB-82BD03E52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1FC12EF-1B77-808B-74A4-E7531310E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30A1AC-D0FB-5945-49C4-AF6E5518E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4A6-9ACB-ED43-A853-7EE7B52565A2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4AB97D-CEF5-D9A0-E0DE-0DD6F17A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6419B9-616D-B20F-B66B-FB9FB8BAB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213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F5D53B-F014-F09D-E6B4-76E3AF2DA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468CE2-0A31-4342-2A38-396584A39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DBA44D-4D3B-C16E-D925-B14647D2F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D162881-F4C1-6D0B-3446-41820AD83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57A4EF-EECB-07CD-C06D-1A97ED3426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F738DCD-ACBC-7082-D206-777E1487C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4A6-9ACB-ED43-A853-7EE7B52565A2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28BECBE-D205-0701-2D65-1D4E6777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B426844-4E0A-4843-66E1-2D47803F8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0704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44E062-7563-1C8B-8048-5CCD3753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97A8113-9920-2FED-B3A8-76FB12CE7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4A6-9ACB-ED43-A853-7EE7B52565A2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3629BE-7D66-0CCE-DDC9-5E0CCC171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DCE7AA-079F-06EC-7B6B-CF1CF190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72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648523C-05EA-FC62-D7C5-E38D58628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4A6-9ACB-ED43-A853-7EE7B52565A2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85ED22-3FDE-275F-07A2-0238DE6CE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0074AB-5A95-EBAC-F4D7-AA26D48C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08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F1708-576C-F565-9CF6-96287F5D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8B3419-7663-EAF0-992B-BDA130A33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548972-6BF8-5D67-5352-E7BB7EF0D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6FF7FB-1BAD-2C03-A3D3-BED18EDCE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4A6-9ACB-ED43-A853-7EE7B52565A2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2CEE0B-04FE-98BE-C6D1-E7BD4BDDC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36A1A6-1040-7421-1A1B-5DBA873B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970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18A723-7FBC-D4EE-FD1D-3F4DB824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80C4831-0B42-6275-1BD0-142DD7C3F0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7F6698-34F7-4266-B0BB-E56DF4D0B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B5FA880-683D-87F0-1E76-3FF53D226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4A6-9ACB-ED43-A853-7EE7B52565A2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D2B734-5D3F-F2FE-C6B3-30A448633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6C67E5-A5E6-0919-B659-00FF89C3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429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A0B5F9-63A6-88B9-4F1F-C9EBB3C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A308EA-24BF-C85F-635A-8A244D178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B2C40A-8254-E033-DC29-60DDCE94E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344A6-9ACB-ED43-A853-7EE7B52565A2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FC8280-8056-BD89-91A3-B5C25E274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A072A5-C537-7AE1-8A82-F06FF20C6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9401B-35A4-4844-8308-F81389BBC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9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901874-C8B9-FB1B-EB8D-CF4F240523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Управление командой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E45478A5-7BC5-C76E-3111-E51886FD4C4A}"/>
              </a:ext>
            </a:extLst>
          </p:cNvPr>
          <p:cNvSpPr txBox="1">
            <a:spLocks/>
          </p:cNvSpPr>
          <p:nvPr/>
        </p:nvSpPr>
        <p:spPr>
          <a:xfrm>
            <a:off x="1524000" y="3798986"/>
            <a:ext cx="9144000" cy="2596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Роль менеджера</a:t>
            </a:r>
            <a:br>
              <a:rPr lang="ru-RU" dirty="0"/>
            </a:br>
            <a:r>
              <a:rPr lang="ru-RU" dirty="0"/>
              <a:t>Управление командой</a:t>
            </a:r>
            <a:br>
              <a:rPr lang="ru-RU" dirty="0"/>
            </a:br>
            <a:r>
              <a:rPr lang="ru-RU" dirty="0"/>
              <a:t>Модель Такмана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16B8EE-E37A-33CD-8CFD-1B003BE8A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378196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2A85E9-2E96-06CF-BFDD-52B99031D9CF}"/>
              </a:ext>
            </a:extLst>
          </p:cNvPr>
          <p:cNvSpPr txBox="1"/>
          <p:nvPr/>
        </p:nvSpPr>
        <p:spPr>
          <a:xfrm>
            <a:off x="8118142" y="462242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2470686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71A63-59A8-8F47-CEA4-E830E2FA3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363682"/>
            <a:ext cx="5874327" cy="736311"/>
          </a:xfrm>
        </p:spPr>
        <p:txBody>
          <a:bodyPr/>
          <a:lstStyle/>
          <a:p>
            <a:r>
              <a:rPr lang="ru-RU" spc="190" dirty="0"/>
              <a:t>Группа</a:t>
            </a:r>
            <a:r>
              <a:rPr lang="ru-RU" spc="25" dirty="0"/>
              <a:t> </a:t>
            </a:r>
            <a:r>
              <a:rPr lang="ru-RU" spc="365" dirty="0"/>
              <a:t>и</a:t>
            </a:r>
            <a:r>
              <a:rPr lang="ru-RU" spc="25" dirty="0"/>
              <a:t> </a:t>
            </a:r>
            <a:r>
              <a:rPr lang="ru-RU" spc="270" dirty="0"/>
              <a:t>команда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0F971C-11E0-9461-7777-BCDAFB48E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18" y="1466561"/>
            <a:ext cx="7630391" cy="5027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Чем группа людей отличается от команды?</a:t>
            </a:r>
            <a:br>
              <a:rPr lang="ru-RU" dirty="0"/>
            </a:br>
            <a:endParaRPr lang="ru-RU" dirty="0"/>
          </a:p>
          <a:p>
            <a:r>
              <a:rPr lang="ru-RU" b="1" dirty="0"/>
              <a:t>Группа</a:t>
            </a:r>
            <a:r>
              <a:rPr lang="ru-RU" dirty="0"/>
              <a:t> — некое количество независимых личностей, каждая из которых в процессе совместной деятельности преследует личные интересы.</a:t>
            </a:r>
          </a:p>
          <a:p>
            <a:r>
              <a:rPr lang="ru-RU" b="1" dirty="0"/>
              <a:t>Команда</a:t>
            </a:r>
            <a:r>
              <a:rPr lang="ru-RU" dirty="0"/>
              <a:t> — группа людей, объединенная стремлением к общей цели.</a:t>
            </a:r>
          </a:p>
          <a:p>
            <a:r>
              <a:rPr lang="ru-RU" dirty="0"/>
              <a:t>Группа способна преобразоваться в команду с течением времени при определенных условиях.</a:t>
            </a:r>
          </a:p>
          <a:p>
            <a:endParaRPr lang="ru-RU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70133998-4D3B-2FEF-606F-997F5B3A97E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9500" y="0"/>
            <a:ext cx="4762500" cy="28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69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27B634-E79F-A27B-E1F4-1F6CE8E8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pc="160" dirty="0"/>
              <a:t>Групповая</a:t>
            </a:r>
            <a:r>
              <a:rPr lang="ru-RU" spc="25" dirty="0"/>
              <a:t> </a:t>
            </a:r>
            <a:r>
              <a:rPr lang="ru-RU" spc="305" dirty="0"/>
              <a:t>динамика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7453D-201E-92F9-1A6F-D9F248B89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36773" cy="403991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3100" dirty="0"/>
              <a:t>Когда люди попадают в единое пространство, возникает «</a:t>
            </a:r>
            <a:r>
              <a:rPr lang="ru-RU" sz="3100" b="1" dirty="0"/>
              <a:t>групповая динамика</a:t>
            </a:r>
            <a:r>
              <a:rPr lang="ru-RU" sz="3100" dirty="0"/>
              <a:t>».</a:t>
            </a:r>
            <a:br>
              <a:rPr lang="ru-RU" b="1" spc="25" dirty="0">
                <a:latin typeface="Arial"/>
                <a:cs typeface="Arial"/>
              </a:rPr>
            </a:br>
            <a:br>
              <a:rPr lang="ru-RU" b="1" spc="25" dirty="0">
                <a:latin typeface="Arial"/>
                <a:cs typeface="Arial"/>
              </a:rPr>
            </a:br>
            <a:r>
              <a:rPr lang="ru-RU" dirty="0"/>
              <a:t>Групповая динамика — совокупность социальных и психологических процессов, происходящих с людьми, которые оказываются в общем пространстве (физическом или социальном) и заняты некой общей деятельностью.</a:t>
            </a:r>
            <a:br>
              <a:rPr lang="ru-RU" sz="2800" spc="65" dirty="0">
                <a:latin typeface="Arial"/>
                <a:cs typeface="Arial"/>
              </a:rPr>
            </a:br>
            <a:endParaRPr lang="ru-RU" dirty="0"/>
          </a:p>
          <a:p>
            <a:r>
              <a:rPr lang="ru-RU" dirty="0"/>
              <a:t>Сила конфликта</a:t>
            </a:r>
          </a:p>
          <a:p>
            <a:r>
              <a:rPr lang="ru-RU" dirty="0"/>
              <a:t>Сила притяжения</a:t>
            </a:r>
          </a:p>
          <a:p>
            <a:pPr marL="0" indent="0">
              <a:buNone/>
            </a:pPr>
            <a:endParaRPr lang="ru-RU" spc="65" dirty="0">
              <a:latin typeface="Arial"/>
              <a:cs typeface="Arial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9C96D8BC-D5C8-0CD4-856E-CCA049E527D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6058" y="443779"/>
            <a:ext cx="3542335" cy="4206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B236A0-DA95-DD3A-72F2-27F22EB77BFB}"/>
              </a:ext>
            </a:extLst>
          </p:cNvPr>
          <p:cNvSpPr txBox="1"/>
          <p:nvPr/>
        </p:nvSpPr>
        <p:spPr>
          <a:xfrm>
            <a:off x="8052955" y="4935682"/>
            <a:ext cx="3300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Левин Курт</a:t>
            </a:r>
            <a:br>
              <a:rPr lang="ru-RU" dirty="0"/>
            </a:br>
            <a:r>
              <a:rPr lang="ru-RU" dirty="0"/>
              <a:t>социальный психолог</a:t>
            </a:r>
          </a:p>
        </p:txBody>
      </p:sp>
    </p:spTree>
    <p:extLst>
      <p:ext uri="{BB962C8B-B14F-4D97-AF65-F5344CB8AC3E}">
        <p14:creationId xmlns:p14="http://schemas.microsoft.com/office/powerpoint/2010/main" val="2055684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1F37A6-9004-0C72-BC27-12F801D4A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345" y="0"/>
            <a:ext cx="4128655" cy="258040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534C29-5B36-B15A-079D-EBDE674C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29056" cy="1131166"/>
          </a:xfrm>
        </p:spPr>
        <p:txBody>
          <a:bodyPr>
            <a:normAutofit/>
          </a:bodyPr>
          <a:lstStyle/>
          <a:p>
            <a:r>
              <a:rPr lang="ru-RU" sz="3600" spc="114" dirty="0"/>
              <a:t>Социальные</a:t>
            </a:r>
            <a:r>
              <a:rPr lang="ru-RU" sz="3600" spc="30" dirty="0"/>
              <a:t> </a:t>
            </a:r>
            <a:r>
              <a:rPr lang="ru-RU" sz="3600" spc="245" dirty="0"/>
              <a:t>и</a:t>
            </a:r>
            <a:r>
              <a:rPr lang="ru-RU" sz="3600" spc="30" dirty="0"/>
              <a:t> </a:t>
            </a:r>
            <a:r>
              <a:rPr lang="ru-RU" sz="3600" spc="175" dirty="0"/>
              <a:t>психологические</a:t>
            </a:r>
            <a:br>
              <a:rPr lang="ru-RU" sz="3600" spc="30" dirty="0"/>
            </a:br>
            <a:r>
              <a:rPr lang="ru-RU" sz="3600" spc="135" dirty="0"/>
              <a:t>процессы</a:t>
            </a:r>
            <a:r>
              <a:rPr lang="ru-RU" sz="3600" spc="30" dirty="0"/>
              <a:t> </a:t>
            </a:r>
            <a:r>
              <a:rPr lang="ru-RU" sz="3600" dirty="0"/>
              <a:t>в</a:t>
            </a:r>
            <a:r>
              <a:rPr lang="ru-RU" sz="3600" spc="30" dirty="0"/>
              <a:t> </a:t>
            </a:r>
            <a:r>
              <a:rPr lang="ru-RU" sz="3600" spc="195" dirty="0"/>
              <a:t>группе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00A5F9-C755-8AE5-EF8D-87F5936A7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Что это за социальные и психологические</a:t>
            </a:r>
            <a:br>
              <a:rPr lang="ru-RU" dirty="0"/>
            </a:br>
            <a:r>
              <a:rPr lang="ru-RU" dirty="0"/>
              <a:t>процессы происходят с людьми в общем пространстве?</a:t>
            </a:r>
          </a:p>
          <a:p>
            <a:endParaRPr lang="ru-RU" dirty="0"/>
          </a:p>
          <a:p>
            <a:r>
              <a:rPr lang="ru-RU" dirty="0"/>
              <a:t>Коммуникация между ее участниками</a:t>
            </a:r>
          </a:p>
          <a:p>
            <a:r>
              <a:rPr lang="ru-RU" dirty="0"/>
              <a:t>Распределение ролей</a:t>
            </a:r>
          </a:p>
          <a:p>
            <a:pPr lvl="1"/>
            <a:r>
              <a:rPr lang="ru-RU" dirty="0"/>
              <a:t>«Неформальный лидер», «душа компании», «главный весельчак» и т.п.</a:t>
            </a:r>
          </a:p>
          <a:p>
            <a:r>
              <a:rPr lang="ru-RU" dirty="0"/>
              <a:t>Борьба за ресурсы и внимание, как следствие — конфликты</a:t>
            </a:r>
          </a:p>
          <a:p>
            <a:r>
              <a:rPr lang="ru-RU" dirty="0"/>
              <a:t>Объединение в подгруппы по интересам или неким признакам: сила конфликта и сила притяжения</a:t>
            </a:r>
          </a:p>
          <a:p>
            <a:r>
              <a:rPr lang="ru-RU" dirty="0"/>
              <a:t>Сотрудничество между членами группы</a:t>
            </a:r>
          </a:p>
          <a:p>
            <a:r>
              <a:rPr lang="ru-RU" dirty="0"/>
              <a:t>Проявление интереса, симпатии и антипатии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736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C178E1-4997-D621-5938-F2BA1E2CE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002"/>
          </a:xfrm>
        </p:spPr>
        <p:txBody>
          <a:bodyPr/>
          <a:lstStyle/>
          <a:p>
            <a:r>
              <a:rPr lang="ru-RU" spc="190" dirty="0"/>
              <a:t>Модель </a:t>
            </a:r>
            <a:r>
              <a:rPr lang="ru-RU" spc="180" dirty="0"/>
              <a:t>Брюса</a:t>
            </a:r>
            <a:r>
              <a:rPr lang="ru-RU" spc="40" dirty="0"/>
              <a:t> </a:t>
            </a:r>
            <a:r>
              <a:rPr lang="ru-RU" spc="225" dirty="0"/>
              <a:t>Такмана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B37F71-B02F-6691-765B-AD0BD2ABA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72982"/>
            <a:ext cx="10515600" cy="17198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Групповая динамика — процесс, происходящий во времени с командой, связанный с </a:t>
            </a:r>
            <a:r>
              <a:rPr lang="ru-RU" u="sng" dirty="0"/>
              <a:t>производительностью группы</a:t>
            </a:r>
            <a:r>
              <a:rPr lang="ru-RU" dirty="0"/>
              <a:t> в целом.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Производительность группы: насколько мы вместе эффективны, насколько мы можем договариваться, каков наш общий темп работы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E06356A-07D3-FD4B-D4E1-37072F8A5A5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3400" y="362761"/>
            <a:ext cx="3120483" cy="4171040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F4D5524E-EAF0-8752-3658-C6EE554C925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18" y="1228494"/>
            <a:ext cx="5694288" cy="3461425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7B3185E7-237A-C913-16AD-1B4F97F5EB4E}"/>
              </a:ext>
            </a:extLst>
          </p:cNvPr>
          <p:cNvSpPr txBox="1"/>
          <p:nvPr/>
        </p:nvSpPr>
        <p:spPr>
          <a:xfrm>
            <a:off x="6254105" y="4295040"/>
            <a:ext cx="638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5" dirty="0">
                <a:latin typeface="Arial"/>
                <a:cs typeface="Arial"/>
              </a:rPr>
              <a:t>Время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3537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37DF57-D4BD-6AE3-B129-9C56CDED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20184" cy="1297420"/>
          </a:xfrm>
        </p:spPr>
        <p:txBody>
          <a:bodyPr>
            <a:normAutofit fontScale="90000"/>
          </a:bodyPr>
          <a:lstStyle/>
          <a:p>
            <a:r>
              <a:rPr lang="ru-RU" spc="190" dirty="0"/>
              <a:t>Модель</a:t>
            </a:r>
            <a:br>
              <a:rPr lang="ru-RU" spc="190" dirty="0"/>
            </a:br>
            <a:r>
              <a:rPr lang="ru-RU" spc="180" dirty="0"/>
              <a:t>Брюса</a:t>
            </a:r>
            <a:r>
              <a:rPr lang="ru-RU" spc="40" dirty="0"/>
              <a:t> </a:t>
            </a:r>
            <a:r>
              <a:rPr lang="ru-RU" spc="225" dirty="0"/>
              <a:t>Такмана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65258C-EB2E-CF0E-9DBE-EBCA799CD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946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Брюс Такман начал изучать в 1960-е.</a:t>
            </a:r>
            <a:br>
              <a:rPr lang="ru-RU" dirty="0"/>
            </a:br>
            <a:r>
              <a:rPr lang="ru-RU" dirty="0"/>
              <a:t>Заказ от министерства обороны США.</a:t>
            </a:r>
          </a:p>
          <a:p>
            <a:pPr marL="0" indent="0">
              <a:buNone/>
            </a:pPr>
            <a:r>
              <a:rPr lang="ru-RU" dirty="0"/>
              <a:t>Поведение моряков-подводников на ядерных подводных лодках.</a:t>
            </a:r>
          </a:p>
          <a:p>
            <a:pPr marL="0" indent="0">
              <a:buNone/>
            </a:pPr>
            <a:r>
              <a:rPr lang="ru-RU" dirty="0"/>
              <a:t>Ядерные подлодки — большая ответственность, большие риски.</a:t>
            </a:r>
          </a:p>
          <a:p>
            <a:pPr marL="0" indent="0">
              <a:buNone/>
            </a:pPr>
            <a:r>
              <a:rPr lang="ru-RU" dirty="0"/>
              <a:t>Отправили психологов исследовать происходящее на подлодках.</a:t>
            </a:r>
          </a:p>
          <a:p>
            <a:pPr marL="0" indent="0">
              <a:buNone/>
            </a:pPr>
            <a:r>
              <a:rPr lang="ru-RU" dirty="0"/>
              <a:t>Процессы, которые там наблюдались, происходят вообще в любых группах людей.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Выделили 4 (5) этапов.</a:t>
            </a:r>
          </a:p>
          <a:p>
            <a:pPr marL="0" indent="0">
              <a:buNone/>
            </a:pPr>
            <a:r>
              <a:rPr lang="ru-RU" dirty="0"/>
              <a:t>У каждого этапа свои признаки.</a:t>
            </a:r>
          </a:p>
          <a:p>
            <a:endParaRPr lang="ru-RU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47EB112A-64F3-0F53-EF5B-57B52DFF90A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5030" y="0"/>
            <a:ext cx="5520184" cy="212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1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AF20D2-0E83-B52E-786E-804E7D329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1" y="0"/>
            <a:ext cx="3048000" cy="2794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2615D-46AA-B528-19BF-2D81143AB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26282" cy="902566"/>
          </a:xfrm>
        </p:spPr>
        <p:txBody>
          <a:bodyPr/>
          <a:lstStyle/>
          <a:p>
            <a:r>
              <a:rPr lang="en-US" spc="320" dirty="0"/>
              <a:t>1. </a:t>
            </a:r>
            <a:r>
              <a:rPr lang="ru-RU" spc="320" dirty="0"/>
              <a:t>Форминг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F3925E-574F-6E9D-C395-1A91893B4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027"/>
            <a:ext cx="10259291" cy="4607936"/>
          </a:xfrm>
        </p:spPr>
        <p:txBody>
          <a:bodyPr>
            <a:normAutofit/>
          </a:bodyPr>
          <a:lstStyle/>
          <a:p>
            <a:r>
              <a:rPr lang="ru-RU" dirty="0"/>
              <a:t>Отдельные личности попадают в некое пространство и становятся </a:t>
            </a:r>
            <a:r>
              <a:rPr lang="ru-RU" b="1" dirty="0"/>
              <a:t>группой</a:t>
            </a:r>
            <a:r>
              <a:rPr lang="ru-RU" dirty="0"/>
              <a:t> (пока не командой!)</a:t>
            </a:r>
          </a:p>
          <a:p>
            <a:r>
              <a:rPr lang="ru-RU" dirty="0"/>
              <a:t>Происходит </a:t>
            </a:r>
            <a:r>
              <a:rPr lang="ru-RU" b="1" dirty="0"/>
              <a:t>знакомство</a:t>
            </a:r>
            <a:r>
              <a:rPr lang="ru-RU" dirty="0"/>
              <a:t> людей друг с другом</a:t>
            </a:r>
          </a:p>
          <a:p>
            <a:r>
              <a:rPr lang="ru-RU" dirty="0"/>
              <a:t>Ключевой вопрос, который мозг задает себе на инстинктивном уровне: </a:t>
            </a:r>
            <a:r>
              <a:rPr lang="ru-RU" b="1" dirty="0"/>
              <a:t>безопасно ли тут</a:t>
            </a:r>
            <a:r>
              <a:rPr lang="ru-RU" dirty="0"/>
              <a:t>?</a:t>
            </a:r>
          </a:p>
          <a:p>
            <a:r>
              <a:rPr lang="ru-RU" dirty="0"/>
              <a:t>Следующий за ним: </a:t>
            </a:r>
            <a:r>
              <a:rPr lang="ru-RU" b="1" dirty="0"/>
              <a:t>можно ли доверять этим людям</a:t>
            </a:r>
            <a:r>
              <a:rPr lang="ru-RU" dirty="0"/>
              <a:t>? Почему я должен доверять этим людям?</a:t>
            </a:r>
          </a:p>
          <a:p>
            <a:r>
              <a:rPr lang="ru-RU" dirty="0"/>
              <a:t>Если в команду приходит новый человек — заново запускается процесс форминга!</a:t>
            </a:r>
            <a:br>
              <a:rPr lang="ru-RU" dirty="0"/>
            </a:br>
            <a:r>
              <a:rPr lang="ru-RU" dirty="0"/>
              <a:t>Все со всеми должны перезнакомиться.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2455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42BEC5-AF2F-8AE7-F88C-226A3ABCF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1488"/>
          </a:xfrm>
        </p:spPr>
        <p:txBody>
          <a:bodyPr/>
          <a:lstStyle/>
          <a:p>
            <a:r>
              <a:rPr lang="ru-RU" spc="195" dirty="0"/>
              <a:t>Теория</a:t>
            </a:r>
            <a:r>
              <a:rPr lang="ru-RU" spc="30" dirty="0"/>
              <a:t> </a:t>
            </a:r>
            <a:r>
              <a:rPr lang="ru-RU" spc="120" dirty="0"/>
              <a:t>двух</a:t>
            </a:r>
            <a:r>
              <a:rPr lang="ru-RU" spc="30" dirty="0"/>
              <a:t> </a:t>
            </a:r>
            <a:r>
              <a:rPr lang="ru-RU" spc="250" dirty="0"/>
              <a:t>кругов</a:t>
            </a:r>
            <a:r>
              <a:rPr lang="ru-RU" spc="35" dirty="0"/>
              <a:t> </a:t>
            </a:r>
            <a:r>
              <a:rPr lang="ru-RU" spc="280" dirty="0"/>
              <a:t>Эрика</a:t>
            </a:r>
            <a:r>
              <a:rPr lang="ru-RU" spc="30" dirty="0"/>
              <a:t> </a:t>
            </a:r>
            <a:r>
              <a:rPr lang="ru-RU" spc="229" dirty="0"/>
              <a:t>Берна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BE68F6-3A60-6CAD-BB2F-D695ECD73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66922"/>
            <a:ext cx="10937488" cy="98150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Задача этого этапа: перевести людей из категории «чужие» в «свои».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С появлением нового сотрудника нужно перевести нужно перевести в «свои».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1A2F758-537A-C33B-4DF2-48FF06D5A81D}"/>
              </a:ext>
            </a:extLst>
          </p:cNvPr>
          <p:cNvSpPr txBox="1"/>
          <p:nvPr/>
        </p:nvSpPr>
        <p:spPr>
          <a:xfrm>
            <a:off x="1605512" y="2695958"/>
            <a:ext cx="302641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2800" dirty="0"/>
              <a:t>Чужие</a:t>
            </a:r>
            <a:br>
              <a:rPr lang="ru-RU" sz="2800" dirty="0"/>
            </a:br>
            <a:r>
              <a:rPr sz="2800" dirty="0"/>
              <a:t>(я им не доверяю)</a:t>
            </a:r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0EFD80D3-AB66-3C0D-0F3E-D681AA449F10}"/>
              </a:ext>
            </a:extLst>
          </p:cNvPr>
          <p:cNvGrpSpPr/>
          <p:nvPr/>
        </p:nvGrpSpPr>
        <p:grpSpPr>
          <a:xfrm rot="10800000">
            <a:off x="4944990" y="2942444"/>
            <a:ext cx="1016000" cy="476884"/>
            <a:chOff x="4134499" y="3171044"/>
            <a:chExt cx="1016000" cy="476884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37BAAC64-4F11-FC25-E611-771EA5C43463}"/>
                </a:ext>
              </a:extLst>
            </p:cNvPr>
            <p:cNvSpPr/>
            <p:nvPr/>
          </p:nvSpPr>
          <p:spPr>
            <a:xfrm>
              <a:off x="4140849" y="3177394"/>
              <a:ext cx="1003300" cy="464184"/>
            </a:xfrm>
            <a:custGeom>
              <a:avLst/>
              <a:gdLst/>
              <a:ahLst/>
              <a:cxnLst/>
              <a:rect l="l" t="t" r="r" b="b"/>
              <a:pathLst>
                <a:path w="1003300" h="464185">
                  <a:moveTo>
                    <a:pt x="231932" y="463864"/>
                  </a:moveTo>
                  <a:lnTo>
                    <a:pt x="0" y="231932"/>
                  </a:lnTo>
                  <a:lnTo>
                    <a:pt x="231932" y="0"/>
                  </a:lnTo>
                  <a:lnTo>
                    <a:pt x="231932" y="115965"/>
                  </a:lnTo>
                  <a:lnTo>
                    <a:pt x="1002706" y="115965"/>
                  </a:lnTo>
                  <a:lnTo>
                    <a:pt x="1002706" y="347898"/>
                  </a:lnTo>
                  <a:lnTo>
                    <a:pt x="231932" y="347898"/>
                  </a:lnTo>
                  <a:lnTo>
                    <a:pt x="231932" y="463864"/>
                  </a:lnTo>
                  <a:close/>
                </a:path>
              </a:pathLst>
            </a:custGeom>
            <a:solidFill>
              <a:srgbClr val="016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ED202BD9-0F33-8B2F-C035-3E1BCB975221}"/>
                </a:ext>
              </a:extLst>
            </p:cNvPr>
            <p:cNvSpPr/>
            <p:nvPr/>
          </p:nvSpPr>
          <p:spPr>
            <a:xfrm>
              <a:off x="4140849" y="3177394"/>
              <a:ext cx="1003300" cy="464184"/>
            </a:xfrm>
            <a:custGeom>
              <a:avLst/>
              <a:gdLst/>
              <a:ahLst/>
              <a:cxnLst/>
              <a:rect l="l" t="t" r="r" b="b"/>
              <a:pathLst>
                <a:path w="1003300" h="464185">
                  <a:moveTo>
                    <a:pt x="0" y="231932"/>
                  </a:moveTo>
                  <a:lnTo>
                    <a:pt x="231932" y="0"/>
                  </a:lnTo>
                  <a:lnTo>
                    <a:pt x="231932" y="115965"/>
                  </a:lnTo>
                  <a:lnTo>
                    <a:pt x="1002706" y="115965"/>
                  </a:lnTo>
                  <a:lnTo>
                    <a:pt x="1002706" y="347898"/>
                  </a:lnTo>
                  <a:lnTo>
                    <a:pt x="231932" y="347898"/>
                  </a:lnTo>
                  <a:lnTo>
                    <a:pt x="231932" y="463864"/>
                  </a:lnTo>
                  <a:lnTo>
                    <a:pt x="0" y="231932"/>
                  </a:lnTo>
                  <a:close/>
                </a:path>
              </a:pathLst>
            </a:custGeom>
            <a:ln w="12699">
              <a:solidFill>
                <a:srgbClr val="3153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7">
            <a:extLst>
              <a:ext uri="{FF2B5EF4-FFF2-40B4-BE49-F238E27FC236}">
                <a16:creationId xmlns:a16="http://schemas.microsoft.com/office/drawing/2014/main" id="{C3FB2516-34C7-08E8-E5A2-869D200F1455}"/>
              </a:ext>
            </a:extLst>
          </p:cNvPr>
          <p:cNvGrpSpPr/>
          <p:nvPr/>
        </p:nvGrpSpPr>
        <p:grpSpPr>
          <a:xfrm>
            <a:off x="6237363" y="1334803"/>
            <a:ext cx="3592438" cy="3465798"/>
            <a:chOff x="5515597" y="1776692"/>
            <a:chExt cx="4219575" cy="4276725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5B907FFE-DC7F-13AA-0A30-DAF002AD4F6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5122" y="1786217"/>
              <a:ext cx="4200504" cy="4254499"/>
            </a:xfrm>
            <a:prstGeom prst="rect">
              <a:avLst/>
            </a:prstGeom>
          </p:spPr>
        </p:pic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D7C00A0C-FBC6-F46E-F347-2F02B66DCAA0}"/>
                </a:ext>
              </a:extLst>
            </p:cNvPr>
            <p:cNvSpPr/>
            <p:nvPr/>
          </p:nvSpPr>
          <p:spPr>
            <a:xfrm>
              <a:off x="5525122" y="1786217"/>
              <a:ext cx="4200525" cy="4257675"/>
            </a:xfrm>
            <a:custGeom>
              <a:avLst/>
              <a:gdLst/>
              <a:ahLst/>
              <a:cxnLst/>
              <a:rect l="l" t="t" r="r" b="b"/>
              <a:pathLst>
                <a:path w="4200525" h="4257675">
                  <a:moveTo>
                    <a:pt x="0" y="2128658"/>
                  </a:moveTo>
                  <a:lnTo>
                    <a:pt x="542" y="2079804"/>
                  </a:lnTo>
                  <a:lnTo>
                    <a:pt x="2161" y="2031220"/>
                  </a:lnTo>
                  <a:lnTo>
                    <a:pt x="4845" y="1982917"/>
                  </a:lnTo>
                  <a:lnTo>
                    <a:pt x="8583" y="1934907"/>
                  </a:lnTo>
                  <a:lnTo>
                    <a:pt x="13362" y="1887201"/>
                  </a:lnTo>
                  <a:lnTo>
                    <a:pt x="19172" y="1839812"/>
                  </a:lnTo>
                  <a:lnTo>
                    <a:pt x="26001" y="1792750"/>
                  </a:lnTo>
                  <a:lnTo>
                    <a:pt x="33837" y="1746029"/>
                  </a:lnTo>
                  <a:lnTo>
                    <a:pt x="42669" y="1699659"/>
                  </a:lnTo>
                  <a:lnTo>
                    <a:pt x="52485" y="1653652"/>
                  </a:lnTo>
                  <a:lnTo>
                    <a:pt x="63273" y="1608021"/>
                  </a:lnTo>
                  <a:lnTo>
                    <a:pt x="75023" y="1562776"/>
                  </a:lnTo>
                  <a:lnTo>
                    <a:pt x="87721" y="1517930"/>
                  </a:lnTo>
                  <a:lnTo>
                    <a:pt x="101357" y="1473494"/>
                  </a:lnTo>
                  <a:lnTo>
                    <a:pt x="115920" y="1429480"/>
                  </a:lnTo>
                  <a:lnTo>
                    <a:pt x="131397" y="1385900"/>
                  </a:lnTo>
                  <a:lnTo>
                    <a:pt x="147776" y="1342765"/>
                  </a:lnTo>
                  <a:lnTo>
                    <a:pt x="165048" y="1300088"/>
                  </a:lnTo>
                  <a:lnTo>
                    <a:pt x="183199" y="1257880"/>
                  </a:lnTo>
                  <a:lnTo>
                    <a:pt x="202218" y="1216152"/>
                  </a:lnTo>
                  <a:lnTo>
                    <a:pt x="222094" y="1174917"/>
                  </a:lnTo>
                  <a:lnTo>
                    <a:pt x="242815" y="1134186"/>
                  </a:lnTo>
                  <a:lnTo>
                    <a:pt x="264369" y="1093971"/>
                  </a:lnTo>
                  <a:lnTo>
                    <a:pt x="286745" y="1054283"/>
                  </a:lnTo>
                  <a:lnTo>
                    <a:pt x="309932" y="1015135"/>
                  </a:lnTo>
                  <a:lnTo>
                    <a:pt x="333917" y="976539"/>
                  </a:lnTo>
                  <a:lnTo>
                    <a:pt x="358690" y="938505"/>
                  </a:lnTo>
                  <a:lnTo>
                    <a:pt x="384237" y="901046"/>
                  </a:lnTo>
                  <a:lnTo>
                    <a:pt x="410549" y="864173"/>
                  </a:lnTo>
                  <a:lnTo>
                    <a:pt x="437613" y="827898"/>
                  </a:lnTo>
                  <a:lnTo>
                    <a:pt x="465418" y="792233"/>
                  </a:lnTo>
                  <a:lnTo>
                    <a:pt x="493952" y="757190"/>
                  </a:lnTo>
                  <a:lnTo>
                    <a:pt x="523204" y="722781"/>
                  </a:lnTo>
                  <a:lnTo>
                    <a:pt x="553162" y="689016"/>
                  </a:lnTo>
                  <a:lnTo>
                    <a:pt x="583814" y="655908"/>
                  </a:lnTo>
                  <a:lnTo>
                    <a:pt x="615149" y="623469"/>
                  </a:lnTo>
                  <a:lnTo>
                    <a:pt x="647155" y="591710"/>
                  </a:lnTo>
                  <a:lnTo>
                    <a:pt x="679821" y="560644"/>
                  </a:lnTo>
                  <a:lnTo>
                    <a:pt x="713135" y="530281"/>
                  </a:lnTo>
                  <a:lnTo>
                    <a:pt x="747086" y="500633"/>
                  </a:lnTo>
                  <a:lnTo>
                    <a:pt x="781661" y="471713"/>
                  </a:lnTo>
                  <a:lnTo>
                    <a:pt x="816850" y="443532"/>
                  </a:lnTo>
                  <a:lnTo>
                    <a:pt x="852641" y="416102"/>
                  </a:lnTo>
                  <a:lnTo>
                    <a:pt x="889021" y="389434"/>
                  </a:lnTo>
                  <a:lnTo>
                    <a:pt x="925981" y="363541"/>
                  </a:lnTo>
                  <a:lnTo>
                    <a:pt x="963507" y="338434"/>
                  </a:lnTo>
                  <a:lnTo>
                    <a:pt x="1001589" y="314124"/>
                  </a:lnTo>
                  <a:lnTo>
                    <a:pt x="1040214" y="290624"/>
                  </a:lnTo>
                  <a:lnTo>
                    <a:pt x="1079372" y="267945"/>
                  </a:lnTo>
                  <a:lnTo>
                    <a:pt x="1119050" y="246099"/>
                  </a:lnTo>
                  <a:lnTo>
                    <a:pt x="1159238" y="225098"/>
                  </a:lnTo>
                  <a:lnTo>
                    <a:pt x="1199923" y="204953"/>
                  </a:lnTo>
                  <a:lnTo>
                    <a:pt x="1241094" y="185677"/>
                  </a:lnTo>
                  <a:lnTo>
                    <a:pt x="1282739" y="167280"/>
                  </a:lnTo>
                  <a:lnTo>
                    <a:pt x="1324847" y="149775"/>
                  </a:lnTo>
                  <a:lnTo>
                    <a:pt x="1367406" y="133174"/>
                  </a:lnTo>
                  <a:lnTo>
                    <a:pt x="1410404" y="117487"/>
                  </a:lnTo>
                  <a:lnTo>
                    <a:pt x="1453831" y="102728"/>
                  </a:lnTo>
                  <a:lnTo>
                    <a:pt x="1497674" y="88907"/>
                  </a:lnTo>
                  <a:lnTo>
                    <a:pt x="1541921" y="76037"/>
                  </a:lnTo>
                  <a:lnTo>
                    <a:pt x="1586562" y="64129"/>
                  </a:lnTo>
                  <a:lnTo>
                    <a:pt x="1631585" y="53195"/>
                  </a:lnTo>
                  <a:lnTo>
                    <a:pt x="1676978" y="43246"/>
                  </a:lnTo>
                  <a:lnTo>
                    <a:pt x="1722729" y="34295"/>
                  </a:lnTo>
                  <a:lnTo>
                    <a:pt x="1768827" y="26353"/>
                  </a:lnTo>
                  <a:lnTo>
                    <a:pt x="1815260" y="19432"/>
                  </a:lnTo>
                  <a:lnTo>
                    <a:pt x="1862017" y="13543"/>
                  </a:lnTo>
                  <a:lnTo>
                    <a:pt x="1909086" y="8699"/>
                  </a:lnTo>
                  <a:lnTo>
                    <a:pt x="1956455" y="4910"/>
                  </a:lnTo>
                  <a:lnTo>
                    <a:pt x="2004114" y="2190"/>
                  </a:lnTo>
                  <a:lnTo>
                    <a:pt x="2052050" y="549"/>
                  </a:lnTo>
                  <a:lnTo>
                    <a:pt x="2100251" y="0"/>
                  </a:lnTo>
                  <a:lnTo>
                    <a:pt x="2150824" y="616"/>
                  </a:lnTo>
                  <a:lnTo>
                    <a:pt x="2201250" y="2460"/>
                  </a:lnTo>
                  <a:lnTo>
                    <a:pt x="2251512" y="5523"/>
                  </a:lnTo>
                  <a:lnTo>
                    <a:pt x="2301590" y="9797"/>
                  </a:lnTo>
                  <a:lnTo>
                    <a:pt x="2351463" y="15273"/>
                  </a:lnTo>
                  <a:lnTo>
                    <a:pt x="2401112" y="21944"/>
                  </a:lnTo>
                  <a:lnTo>
                    <a:pt x="2450518" y="29802"/>
                  </a:lnTo>
                  <a:lnTo>
                    <a:pt x="2499661" y="38837"/>
                  </a:lnTo>
                  <a:lnTo>
                    <a:pt x="2548521" y="49042"/>
                  </a:lnTo>
                  <a:lnTo>
                    <a:pt x="2597079" y="60409"/>
                  </a:lnTo>
                  <a:lnTo>
                    <a:pt x="2645316" y="72928"/>
                  </a:lnTo>
                  <a:lnTo>
                    <a:pt x="2693210" y="86593"/>
                  </a:lnTo>
                  <a:lnTo>
                    <a:pt x="2740743" y="101395"/>
                  </a:lnTo>
                  <a:lnTo>
                    <a:pt x="2787896" y="117325"/>
                  </a:lnTo>
                  <a:lnTo>
                    <a:pt x="2834648" y="134376"/>
                  </a:lnTo>
                  <a:lnTo>
                    <a:pt x="2880981" y="152538"/>
                  </a:lnTo>
                  <a:lnTo>
                    <a:pt x="2926873" y="171805"/>
                  </a:lnTo>
                  <a:lnTo>
                    <a:pt x="2972307" y="192167"/>
                  </a:lnTo>
                  <a:lnTo>
                    <a:pt x="3017261" y="213616"/>
                  </a:lnTo>
                  <a:lnTo>
                    <a:pt x="3061717" y="236145"/>
                  </a:lnTo>
                  <a:lnTo>
                    <a:pt x="3105655" y="259744"/>
                  </a:lnTo>
                  <a:lnTo>
                    <a:pt x="3149055" y="284406"/>
                  </a:lnTo>
                  <a:lnTo>
                    <a:pt x="3191898" y="310123"/>
                  </a:lnTo>
                  <a:lnTo>
                    <a:pt x="3234164" y="336886"/>
                  </a:lnTo>
                  <a:lnTo>
                    <a:pt x="3275833" y="364686"/>
                  </a:lnTo>
                  <a:lnTo>
                    <a:pt x="3316886" y="393517"/>
                  </a:lnTo>
                  <a:lnTo>
                    <a:pt x="3357303" y="423368"/>
                  </a:lnTo>
                  <a:lnTo>
                    <a:pt x="3397064" y="454234"/>
                  </a:lnTo>
                  <a:lnTo>
                    <a:pt x="3436151" y="486104"/>
                  </a:lnTo>
                  <a:lnTo>
                    <a:pt x="3474543" y="518970"/>
                  </a:lnTo>
                  <a:lnTo>
                    <a:pt x="3512220" y="552826"/>
                  </a:lnTo>
                  <a:lnTo>
                    <a:pt x="3549164" y="587662"/>
                  </a:lnTo>
                  <a:lnTo>
                    <a:pt x="3585354" y="623469"/>
                  </a:lnTo>
                  <a:lnTo>
                    <a:pt x="3619658" y="659059"/>
                  </a:lnTo>
                  <a:lnTo>
                    <a:pt x="3653059" y="695369"/>
                  </a:lnTo>
                  <a:lnTo>
                    <a:pt x="3685550" y="732380"/>
                  </a:lnTo>
                  <a:lnTo>
                    <a:pt x="3717122" y="770075"/>
                  </a:lnTo>
                  <a:lnTo>
                    <a:pt x="3747769" y="808436"/>
                  </a:lnTo>
                  <a:lnTo>
                    <a:pt x="3777483" y="847444"/>
                  </a:lnTo>
                  <a:lnTo>
                    <a:pt x="3806256" y="887082"/>
                  </a:lnTo>
                  <a:lnTo>
                    <a:pt x="3834081" y="927330"/>
                  </a:lnTo>
                  <a:lnTo>
                    <a:pt x="3860952" y="968171"/>
                  </a:lnTo>
                  <a:lnTo>
                    <a:pt x="3886859" y="1009586"/>
                  </a:lnTo>
                  <a:lnTo>
                    <a:pt x="3911797" y="1051558"/>
                  </a:lnTo>
                  <a:lnTo>
                    <a:pt x="3935756" y="1094068"/>
                  </a:lnTo>
                  <a:lnTo>
                    <a:pt x="3958731" y="1137098"/>
                  </a:lnTo>
                  <a:lnTo>
                    <a:pt x="3980713" y="1180630"/>
                  </a:lnTo>
                  <a:lnTo>
                    <a:pt x="4001696" y="1224646"/>
                  </a:lnTo>
                  <a:lnTo>
                    <a:pt x="4021671" y="1269127"/>
                  </a:lnTo>
                  <a:lnTo>
                    <a:pt x="4040631" y="1314056"/>
                  </a:lnTo>
                  <a:lnTo>
                    <a:pt x="4058570" y="1359413"/>
                  </a:lnTo>
                  <a:lnTo>
                    <a:pt x="4075478" y="1405182"/>
                  </a:lnTo>
                  <a:lnTo>
                    <a:pt x="4091350" y="1451343"/>
                  </a:lnTo>
                  <a:lnTo>
                    <a:pt x="4106177" y="1497879"/>
                  </a:lnTo>
                  <a:lnTo>
                    <a:pt x="4119953" y="1544771"/>
                  </a:lnTo>
                  <a:lnTo>
                    <a:pt x="4132669" y="1592002"/>
                  </a:lnTo>
                  <a:lnTo>
                    <a:pt x="4144318" y="1639552"/>
                  </a:lnTo>
                  <a:lnTo>
                    <a:pt x="4154893" y="1687404"/>
                  </a:lnTo>
                  <a:lnTo>
                    <a:pt x="4164386" y="1735540"/>
                  </a:lnTo>
                  <a:lnTo>
                    <a:pt x="4172791" y="1783942"/>
                  </a:lnTo>
                  <a:lnTo>
                    <a:pt x="4180099" y="1832591"/>
                  </a:lnTo>
                  <a:lnTo>
                    <a:pt x="4186303" y="1881468"/>
                  </a:lnTo>
                  <a:lnTo>
                    <a:pt x="4191395" y="1930557"/>
                  </a:lnTo>
                  <a:lnTo>
                    <a:pt x="4195369" y="1979839"/>
                  </a:lnTo>
                  <a:lnTo>
                    <a:pt x="4198217" y="2029295"/>
                  </a:lnTo>
                  <a:lnTo>
                    <a:pt x="4199931" y="2078907"/>
                  </a:lnTo>
                  <a:lnTo>
                    <a:pt x="4200504" y="2128658"/>
                  </a:lnTo>
                  <a:lnTo>
                    <a:pt x="4199962" y="2177512"/>
                  </a:lnTo>
                  <a:lnTo>
                    <a:pt x="4198343" y="2226096"/>
                  </a:lnTo>
                  <a:lnTo>
                    <a:pt x="4195659" y="2274399"/>
                  </a:lnTo>
                  <a:lnTo>
                    <a:pt x="4191921" y="2322409"/>
                  </a:lnTo>
                  <a:lnTo>
                    <a:pt x="4187141" y="2370115"/>
                  </a:lnTo>
                  <a:lnTo>
                    <a:pt x="4181331" y="2417504"/>
                  </a:lnTo>
                  <a:lnTo>
                    <a:pt x="4174502" y="2464566"/>
                  </a:lnTo>
                  <a:lnTo>
                    <a:pt x="4166666" y="2511287"/>
                  </a:lnTo>
                  <a:lnTo>
                    <a:pt x="4157834" y="2557657"/>
                  </a:lnTo>
                  <a:lnTo>
                    <a:pt x="4148018" y="2603663"/>
                  </a:lnTo>
                  <a:lnTo>
                    <a:pt x="4137230" y="2649295"/>
                  </a:lnTo>
                  <a:lnTo>
                    <a:pt x="4125481" y="2694540"/>
                  </a:lnTo>
                  <a:lnTo>
                    <a:pt x="4112782" y="2739386"/>
                  </a:lnTo>
                  <a:lnTo>
                    <a:pt x="4099146" y="2783822"/>
                  </a:lnTo>
                  <a:lnTo>
                    <a:pt x="4084584" y="2827836"/>
                  </a:lnTo>
                  <a:lnTo>
                    <a:pt x="4069107" y="2871416"/>
                  </a:lnTo>
                  <a:lnTo>
                    <a:pt x="4052727" y="2914550"/>
                  </a:lnTo>
                  <a:lnTo>
                    <a:pt x="4035456" y="2957228"/>
                  </a:lnTo>
                  <a:lnTo>
                    <a:pt x="4017305" y="2999436"/>
                  </a:lnTo>
                  <a:lnTo>
                    <a:pt x="3998285" y="3041164"/>
                  </a:lnTo>
                  <a:lnTo>
                    <a:pt x="3978410" y="3082399"/>
                  </a:lnTo>
                  <a:lnTo>
                    <a:pt x="3957689" y="3123130"/>
                  </a:lnTo>
                  <a:lnTo>
                    <a:pt x="3936134" y="3163345"/>
                  </a:lnTo>
                  <a:lnTo>
                    <a:pt x="3913758" y="3203033"/>
                  </a:lnTo>
                  <a:lnTo>
                    <a:pt x="3890571" y="3242181"/>
                  </a:lnTo>
                  <a:lnTo>
                    <a:pt x="3866586" y="3280777"/>
                  </a:lnTo>
                  <a:lnTo>
                    <a:pt x="3841814" y="3318811"/>
                  </a:lnTo>
                  <a:lnTo>
                    <a:pt x="3816266" y="3356270"/>
                  </a:lnTo>
                  <a:lnTo>
                    <a:pt x="3789954" y="3393143"/>
                  </a:lnTo>
                  <a:lnTo>
                    <a:pt x="3762890" y="3429418"/>
                  </a:lnTo>
                  <a:lnTo>
                    <a:pt x="3735085" y="3465082"/>
                  </a:lnTo>
                  <a:lnTo>
                    <a:pt x="3706551" y="3500126"/>
                  </a:lnTo>
                  <a:lnTo>
                    <a:pt x="3677299" y="3534535"/>
                  </a:lnTo>
                  <a:lnTo>
                    <a:pt x="3647341" y="3568300"/>
                  </a:lnTo>
                  <a:lnTo>
                    <a:pt x="3616689" y="3601408"/>
                  </a:lnTo>
                  <a:lnTo>
                    <a:pt x="3585354" y="3633847"/>
                  </a:lnTo>
                  <a:lnTo>
                    <a:pt x="3553348" y="3665606"/>
                  </a:lnTo>
                  <a:lnTo>
                    <a:pt x="3520682" y="3696672"/>
                  </a:lnTo>
                  <a:lnTo>
                    <a:pt x="3487368" y="3727035"/>
                  </a:lnTo>
                  <a:lnTo>
                    <a:pt x="3453417" y="3756683"/>
                  </a:lnTo>
                  <a:lnTo>
                    <a:pt x="3418842" y="3785603"/>
                  </a:lnTo>
                  <a:lnTo>
                    <a:pt x="3383653" y="3813784"/>
                  </a:lnTo>
                  <a:lnTo>
                    <a:pt x="3347863" y="3841214"/>
                  </a:lnTo>
                  <a:lnTo>
                    <a:pt x="3311482" y="3867882"/>
                  </a:lnTo>
                  <a:lnTo>
                    <a:pt x="3274523" y="3893775"/>
                  </a:lnTo>
                  <a:lnTo>
                    <a:pt x="3236996" y="3918882"/>
                  </a:lnTo>
                  <a:lnTo>
                    <a:pt x="3198915" y="3943192"/>
                  </a:lnTo>
                  <a:lnTo>
                    <a:pt x="3160289" y="3966692"/>
                  </a:lnTo>
                  <a:lnTo>
                    <a:pt x="3121131" y="3989371"/>
                  </a:lnTo>
                  <a:lnTo>
                    <a:pt x="3081453" y="4011217"/>
                  </a:lnTo>
                  <a:lnTo>
                    <a:pt x="3041266" y="4032218"/>
                  </a:lnTo>
                  <a:lnTo>
                    <a:pt x="3000581" y="4052363"/>
                  </a:lnTo>
                  <a:lnTo>
                    <a:pt x="2959410" y="4071639"/>
                  </a:lnTo>
                  <a:lnTo>
                    <a:pt x="2917765" y="4090036"/>
                  </a:lnTo>
                  <a:lnTo>
                    <a:pt x="2875657" y="4107541"/>
                  </a:lnTo>
                  <a:lnTo>
                    <a:pt x="2833098" y="4124142"/>
                  </a:lnTo>
                  <a:lnTo>
                    <a:pt x="2790099" y="4139828"/>
                  </a:lnTo>
                  <a:lnTo>
                    <a:pt x="2746673" y="4154588"/>
                  </a:lnTo>
                  <a:lnTo>
                    <a:pt x="2702830" y="4168408"/>
                  </a:lnTo>
                  <a:lnTo>
                    <a:pt x="2658582" y="4181279"/>
                  </a:lnTo>
                  <a:lnTo>
                    <a:pt x="2613941" y="4193187"/>
                  </a:lnTo>
                  <a:lnTo>
                    <a:pt x="2568918" y="4204121"/>
                  </a:lnTo>
                  <a:lnTo>
                    <a:pt x="2523526" y="4214070"/>
                  </a:lnTo>
                  <a:lnTo>
                    <a:pt x="2477775" y="4223021"/>
                  </a:lnTo>
                  <a:lnTo>
                    <a:pt x="2431677" y="4230963"/>
                  </a:lnTo>
                  <a:lnTo>
                    <a:pt x="2385243" y="4237884"/>
                  </a:lnTo>
                  <a:lnTo>
                    <a:pt x="2338486" y="4243773"/>
                  </a:lnTo>
                  <a:lnTo>
                    <a:pt x="2291417" y="4248617"/>
                  </a:lnTo>
                  <a:lnTo>
                    <a:pt x="2244048" y="4252406"/>
                  </a:lnTo>
                  <a:lnTo>
                    <a:pt x="2196389" y="4255126"/>
                  </a:lnTo>
                  <a:lnTo>
                    <a:pt x="2148453" y="4256767"/>
                  </a:lnTo>
                  <a:lnTo>
                    <a:pt x="2100251" y="4257316"/>
                  </a:lnTo>
                  <a:lnTo>
                    <a:pt x="2052050" y="4256767"/>
                  </a:lnTo>
                  <a:lnTo>
                    <a:pt x="2004114" y="4255126"/>
                  </a:lnTo>
                  <a:lnTo>
                    <a:pt x="1956455" y="4252406"/>
                  </a:lnTo>
                  <a:lnTo>
                    <a:pt x="1909086" y="4248617"/>
                  </a:lnTo>
                  <a:lnTo>
                    <a:pt x="1862017" y="4243773"/>
                  </a:lnTo>
                  <a:lnTo>
                    <a:pt x="1815260" y="4237884"/>
                  </a:lnTo>
                  <a:lnTo>
                    <a:pt x="1768827" y="4230963"/>
                  </a:lnTo>
                  <a:lnTo>
                    <a:pt x="1722729" y="4223021"/>
                  </a:lnTo>
                  <a:lnTo>
                    <a:pt x="1676978" y="4214070"/>
                  </a:lnTo>
                  <a:lnTo>
                    <a:pt x="1631585" y="4204121"/>
                  </a:lnTo>
                  <a:lnTo>
                    <a:pt x="1586562" y="4193187"/>
                  </a:lnTo>
                  <a:lnTo>
                    <a:pt x="1541921" y="4181279"/>
                  </a:lnTo>
                  <a:lnTo>
                    <a:pt x="1497674" y="4168408"/>
                  </a:lnTo>
                  <a:lnTo>
                    <a:pt x="1453831" y="4154588"/>
                  </a:lnTo>
                  <a:lnTo>
                    <a:pt x="1410404" y="4139828"/>
                  </a:lnTo>
                  <a:lnTo>
                    <a:pt x="1367406" y="4124142"/>
                  </a:lnTo>
                  <a:lnTo>
                    <a:pt x="1324847" y="4107541"/>
                  </a:lnTo>
                  <a:lnTo>
                    <a:pt x="1282739" y="4090036"/>
                  </a:lnTo>
                  <a:lnTo>
                    <a:pt x="1241094" y="4071639"/>
                  </a:lnTo>
                  <a:lnTo>
                    <a:pt x="1199923" y="4052363"/>
                  </a:lnTo>
                  <a:lnTo>
                    <a:pt x="1159238" y="4032218"/>
                  </a:lnTo>
                  <a:lnTo>
                    <a:pt x="1119050" y="4011217"/>
                  </a:lnTo>
                  <a:lnTo>
                    <a:pt x="1079372" y="3989371"/>
                  </a:lnTo>
                  <a:lnTo>
                    <a:pt x="1040214" y="3966692"/>
                  </a:lnTo>
                  <a:lnTo>
                    <a:pt x="1001589" y="3943192"/>
                  </a:lnTo>
                  <a:lnTo>
                    <a:pt x="963507" y="3918882"/>
                  </a:lnTo>
                  <a:lnTo>
                    <a:pt x="925981" y="3893775"/>
                  </a:lnTo>
                  <a:lnTo>
                    <a:pt x="889021" y="3867882"/>
                  </a:lnTo>
                  <a:lnTo>
                    <a:pt x="852641" y="3841214"/>
                  </a:lnTo>
                  <a:lnTo>
                    <a:pt x="816850" y="3813784"/>
                  </a:lnTo>
                  <a:lnTo>
                    <a:pt x="781661" y="3785603"/>
                  </a:lnTo>
                  <a:lnTo>
                    <a:pt x="747086" y="3756683"/>
                  </a:lnTo>
                  <a:lnTo>
                    <a:pt x="713135" y="3727035"/>
                  </a:lnTo>
                  <a:lnTo>
                    <a:pt x="679821" y="3696672"/>
                  </a:lnTo>
                  <a:lnTo>
                    <a:pt x="647155" y="3665606"/>
                  </a:lnTo>
                  <a:lnTo>
                    <a:pt x="615149" y="3633847"/>
                  </a:lnTo>
                  <a:lnTo>
                    <a:pt x="583814" y="3601408"/>
                  </a:lnTo>
                  <a:lnTo>
                    <a:pt x="553162" y="3568300"/>
                  </a:lnTo>
                  <a:lnTo>
                    <a:pt x="523204" y="3534535"/>
                  </a:lnTo>
                  <a:lnTo>
                    <a:pt x="493952" y="3500126"/>
                  </a:lnTo>
                  <a:lnTo>
                    <a:pt x="465418" y="3465082"/>
                  </a:lnTo>
                  <a:lnTo>
                    <a:pt x="437613" y="3429418"/>
                  </a:lnTo>
                  <a:lnTo>
                    <a:pt x="410549" y="3393143"/>
                  </a:lnTo>
                  <a:lnTo>
                    <a:pt x="384237" y="3356270"/>
                  </a:lnTo>
                  <a:lnTo>
                    <a:pt x="358690" y="3318811"/>
                  </a:lnTo>
                  <a:lnTo>
                    <a:pt x="333917" y="3280777"/>
                  </a:lnTo>
                  <a:lnTo>
                    <a:pt x="309932" y="3242181"/>
                  </a:lnTo>
                  <a:lnTo>
                    <a:pt x="286745" y="3203033"/>
                  </a:lnTo>
                  <a:lnTo>
                    <a:pt x="264369" y="3163345"/>
                  </a:lnTo>
                  <a:lnTo>
                    <a:pt x="242815" y="3123130"/>
                  </a:lnTo>
                  <a:lnTo>
                    <a:pt x="222094" y="3082399"/>
                  </a:lnTo>
                  <a:lnTo>
                    <a:pt x="202218" y="3041164"/>
                  </a:lnTo>
                  <a:lnTo>
                    <a:pt x="183199" y="2999436"/>
                  </a:lnTo>
                  <a:lnTo>
                    <a:pt x="165048" y="2957228"/>
                  </a:lnTo>
                  <a:lnTo>
                    <a:pt x="147776" y="2914550"/>
                  </a:lnTo>
                  <a:lnTo>
                    <a:pt x="131397" y="2871416"/>
                  </a:lnTo>
                  <a:lnTo>
                    <a:pt x="115920" y="2827836"/>
                  </a:lnTo>
                  <a:lnTo>
                    <a:pt x="101357" y="2783822"/>
                  </a:lnTo>
                  <a:lnTo>
                    <a:pt x="87721" y="2739386"/>
                  </a:lnTo>
                  <a:lnTo>
                    <a:pt x="75023" y="2694540"/>
                  </a:lnTo>
                  <a:lnTo>
                    <a:pt x="63273" y="2649295"/>
                  </a:lnTo>
                  <a:lnTo>
                    <a:pt x="52485" y="2603663"/>
                  </a:lnTo>
                  <a:lnTo>
                    <a:pt x="42669" y="2557657"/>
                  </a:lnTo>
                  <a:lnTo>
                    <a:pt x="33837" y="2511287"/>
                  </a:lnTo>
                  <a:lnTo>
                    <a:pt x="26001" y="2464566"/>
                  </a:lnTo>
                  <a:lnTo>
                    <a:pt x="19172" y="2417504"/>
                  </a:lnTo>
                  <a:lnTo>
                    <a:pt x="13362" y="2370115"/>
                  </a:lnTo>
                  <a:lnTo>
                    <a:pt x="8583" y="2322409"/>
                  </a:lnTo>
                  <a:lnTo>
                    <a:pt x="4845" y="2274399"/>
                  </a:lnTo>
                  <a:lnTo>
                    <a:pt x="2161" y="2226096"/>
                  </a:lnTo>
                  <a:lnTo>
                    <a:pt x="542" y="2177512"/>
                  </a:lnTo>
                  <a:lnTo>
                    <a:pt x="0" y="2128658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5B11464B-59D6-8B2C-94DD-3BD11AC2B71B}"/>
                </a:ext>
              </a:extLst>
            </p:cNvPr>
            <p:cNvSpPr/>
            <p:nvPr/>
          </p:nvSpPr>
          <p:spPr>
            <a:xfrm>
              <a:off x="6768631" y="4322445"/>
              <a:ext cx="1713864" cy="1636395"/>
            </a:xfrm>
            <a:custGeom>
              <a:avLst/>
              <a:gdLst/>
              <a:ahLst/>
              <a:cxnLst/>
              <a:rect l="l" t="t" r="r" b="b"/>
              <a:pathLst>
                <a:path w="1713865" h="1636395">
                  <a:moveTo>
                    <a:pt x="856742" y="1635819"/>
                  </a:moveTo>
                  <a:lnTo>
                    <a:pt x="808125" y="1634525"/>
                  </a:lnTo>
                  <a:lnTo>
                    <a:pt x="760220" y="1630686"/>
                  </a:lnTo>
                  <a:lnTo>
                    <a:pt x="713099" y="1624374"/>
                  </a:lnTo>
                  <a:lnTo>
                    <a:pt x="666834" y="1615656"/>
                  </a:lnTo>
                  <a:lnTo>
                    <a:pt x="621497" y="1604601"/>
                  </a:lnTo>
                  <a:lnTo>
                    <a:pt x="577161" y="1591279"/>
                  </a:lnTo>
                  <a:lnTo>
                    <a:pt x="533899" y="1575759"/>
                  </a:lnTo>
                  <a:lnTo>
                    <a:pt x="491781" y="1558110"/>
                  </a:lnTo>
                  <a:lnTo>
                    <a:pt x="450882" y="1538401"/>
                  </a:lnTo>
                  <a:lnTo>
                    <a:pt x="411272" y="1516700"/>
                  </a:lnTo>
                  <a:lnTo>
                    <a:pt x="373025" y="1493078"/>
                  </a:lnTo>
                  <a:lnTo>
                    <a:pt x="336213" y="1467602"/>
                  </a:lnTo>
                  <a:lnTo>
                    <a:pt x="300907" y="1440343"/>
                  </a:lnTo>
                  <a:lnTo>
                    <a:pt x="267182" y="1411368"/>
                  </a:lnTo>
                  <a:lnTo>
                    <a:pt x="235107" y="1380748"/>
                  </a:lnTo>
                  <a:lnTo>
                    <a:pt x="204757" y="1348550"/>
                  </a:lnTo>
                  <a:lnTo>
                    <a:pt x="176203" y="1314845"/>
                  </a:lnTo>
                  <a:lnTo>
                    <a:pt x="149518" y="1279702"/>
                  </a:lnTo>
                  <a:lnTo>
                    <a:pt x="124774" y="1243188"/>
                  </a:lnTo>
                  <a:lnTo>
                    <a:pt x="102043" y="1205374"/>
                  </a:lnTo>
                  <a:lnTo>
                    <a:pt x="81398" y="1166328"/>
                  </a:lnTo>
                  <a:lnTo>
                    <a:pt x="62911" y="1126120"/>
                  </a:lnTo>
                  <a:lnTo>
                    <a:pt x="46654" y="1084818"/>
                  </a:lnTo>
                  <a:lnTo>
                    <a:pt x="32700" y="1042491"/>
                  </a:lnTo>
                  <a:lnTo>
                    <a:pt x="21121" y="999210"/>
                  </a:lnTo>
                  <a:lnTo>
                    <a:pt x="11989" y="955042"/>
                  </a:lnTo>
                  <a:lnTo>
                    <a:pt x="5376" y="910056"/>
                  </a:lnTo>
                  <a:lnTo>
                    <a:pt x="1356" y="864322"/>
                  </a:lnTo>
                  <a:lnTo>
                    <a:pt x="0" y="817909"/>
                  </a:lnTo>
                  <a:lnTo>
                    <a:pt x="1356" y="771496"/>
                  </a:lnTo>
                  <a:lnTo>
                    <a:pt x="5376" y="725763"/>
                  </a:lnTo>
                  <a:lnTo>
                    <a:pt x="11989" y="680777"/>
                  </a:lnTo>
                  <a:lnTo>
                    <a:pt x="21121" y="636609"/>
                  </a:lnTo>
                  <a:lnTo>
                    <a:pt x="32700" y="593327"/>
                  </a:lnTo>
                  <a:lnTo>
                    <a:pt x="46654" y="551001"/>
                  </a:lnTo>
                  <a:lnTo>
                    <a:pt x="62911" y="509699"/>
                  </a:lnTo>
                  <a:lnTo>
                    <a:pt x="81398" y="469491"/>
                  </a:lnTo>
                  <a:lnTo>
                    <a:pt x="102043" y="430445"/>
                  </a:lnTo>
                  <a:lnTo>
                    <a:pt x="124774" y="392631"/>
                  </a:lnTo>
                  <a:lnTo>
                    <a:pt x="149518" y="356117"/>
                  </a:lnTo>
                  <a:lnTo>
                    <a:pt x="176203" y="320974"/>
                  </a:lnTo>
                  <a:lnTo>
                    <a:pt x="204757" y="287269"/>
                  </a:lnTo>
                  <a:lnTo>
                    <a:pt x="235107" y="255071"/>
                  </a:lnTo>
                  <a:lnTo>
                    <a:pt x="267182" y="224451"/>
                  </a:lnTo>
                  <a:lnTo>
                    <a:pt x="300907" y="195476"/>
                  </a:lnTo>
                  <a:lnTo>
                    <a:pt x="336213" y="168217"/>
                  </a:lnTo>
                  <a:lnTo>
                    <a:pt x="373025" y="142741"/>
                  </a:lnTo>
                  <a:lnTo>
                    <a:pt x="411272" y="119119"/>
                  </a:lnTo>
                  <a:lnTo>
                    <a:pt x="450882" y="97418"/>
                  </a:lnTo>
                  <a:lnTo>
                    <a:pt x="491781" y="77709"/>
                  </a:lnTo>
                  <a:lnTo>
                    <a:pt x="533899" y="60060"/>
                  </a:lnTo>
                  <a:lnTo>
                    <a:pt x="577161" y="44540"/>
                  </a:lnTo>
                  <a:lnTo>
                    <a:pt x="621497" y="31218"/>
                  </a:lnTo>
                  <a:lnTo>
                    <a:pt x="666834" y="20163"/>
                  </a:lnTo>
                  <a:lnTo>
                    <a:pt x="713099" y="11445"/>
                  </a:lnTo>
                  <a:lnTo>
                    <a:pt x="760220" y="5133"/>
                  </a:lnTo>
                  <a:lnTo>
                    <a:pt x="808125" y="1294"/>
                  </a:lnTo>
                  <a:lnTo>
                    <a:pt x="856742" y="0"/>
                  </a:lnTo>
                  <a:lnTo>
                    <a:pt x="908991" y="1521"/>
                  </a:lnTo>
                  <a:lnTo>
                    <a:pt x="960778" y="6049"/>
                  </a:lnTo>
                  <a:lnTo>
                    <a:pt x="1011974" y="13534"/>
                  </a:lnTo>
                  <a:lnTo>
                    <a:pt x="1062446" y="23922"/>
                  </a:lnTo>
                  <a:lnTo>
                    <a:pt x="1112064" y="37163"/>
                  </a:lnTo>
                  <a:lnTo>
                    <a:pt x="1160697" y="53204"/>
                  </a:lnTo>
                  <a:lnTo>
                    <a:pt x="1208214" y="71995"/>
                  </a:lnTo>
                  <a:lnTo>
                    <a:pt x="1254484" y="93482"/>
                  </a:lnTo>
                  <a:lnTo>
                    <a:pt x="1299377" y="117614"/>
                  </a:lnTo>
                  <a:lnTo>
                    <a:pt x="1342760" y="144340"/>
                  </a:lnTo>
                  <a:lnTo>
                    <a:pt x="1384504" y="173607"/>
                  </a:lnTo>
                  <a:lnTo>
                    <a:pt x="1424478" y="205364"/>
                  </a:lnTo>
                  <a:lnTo>
                    <a:pt x="1462550" y="239560"/>
                  </a:lnTo>
                  <a:lnTo>
                    <a:pt x="1498369" y="275906"/>
                  </a:lnTo>
                  <a:lnTo>
                    <a:pt x="1531634" y="314068"/>
                  </a:lnTo>
                  <a:lnTo>
                    <a:pt x="1562291" y="353920"/>
                  </a:lnTo>
                  <a:lnTo>
                    <a:pt x="1590286" y="395338"/>
                  </a:lnTo>
                  <a:lnTo>
                    <a:pt x="1615564" y="438195"/>
                  </a:lnTo>
                  <a:lnTo>
                    <a:pt x="1638071" y="482368"/>
                  </a:lnTo>
                  <a:lnTo>
                    <a:pt x="1657754" y="527732"/>
                  </a:lnTo>
                  <a:lnTo>
                    <a:pt x="1674557" y="574160"/>
                  </a:lnTo>
                  <a:lnTo>
                    <a:pt x="1688426" y="621529"/>
                  </a:lnTo>
                  <a:lnTo>
                    <a:pt x="1699308" y="669714"/>
                  </a:lnTo>
                  <a:lnTo>
                    <a:pt x="1707148" y="718588"/>
                  </a:lnTo>
                  <a:lnTo>
                    <a:pt x="1711892" y="768029"/>
                  </a:lnTo>
                  <a:lnTo>
                    <a:pt x="1713485" y="817909"/>
                  </a:lnTo>
                  <a:lnTo>
                    <a:pt x="1712129" y="864322"/>
                  </a:lnTo>
                  <a:lnTo>
                    <a:pt x="1708108" y="910056"/>
                  </a:lnTo>
                  <a:lnTo>
                    <a:pt x="1701496" y="955042"/>
                  </a:lnTo>
                  <a:lnTo>
                    <a:pt x="1692364" y="999210"/>
                  </a:lnTo>
                  <a:lnTo>
                    <a:pt x="1680785" y="1042491"/>
                  </a:lnTo>
                  <a:lnTo>
                    <a:pt x="1666830" y="1084818"/>
                  </a:lnTo>
                  <a:lnTo>
                    <a:pt x="1650573" y="1126120"/>
                  </a:lnTo>
                  <a:lnTo>
                    <a:pt x="1632086" y="1166328"/>
                  </a:lnTo>
                  <a:lnTo>
                    <a:pt x="1611441" y="1205374"/>
                  </a:lnTo>
                  <a:lnTo>
                    <a:pt x="1588710" y="1243188"/>
                  </a:lnTo>
                  <a:lnTo>
                    <a:pt x="1563966" y="1279702"/>
                  </a:lnTo>
                  <a:lnTo>
                    <a:pt x="1537281" y="1314845"/>
                  </a:lnTo>
                  <a:lnTo>
                    <a:pt x="1508727" y="1348550"/>
                  </a:lnTo>
                  <a:lnTo>
                    <a:pt x="1478377" y="1380748"/>
                  </a:lnTo>
                  <a:lnTo>
                    <a:pt x="1446303" y="1411368"/>
                  </a:lnTo>
                  <a:lnTo>
                    <a:pt x="1412577" y="1440343"/>
                  </a:lnTo>
                  <a:lnTo>
                    <a:pt x="1377271" y="1467602"/>
                  </a:lnTo>
                  <a:lnTo>
                    <a:pt x="1340459" y="1493078"/>
                  </a:lnTo>
                  <a:lnTo>
                    <a:pt x="1302212" y="1516700"/>
                  </a:lnTo>
                  <a:lnTo>
                    <a:pt x="1262602" y="1538401"/>
                  </a:lnTo>
                  <a:lnTo>
                    <a:pt x="1221703" y="1558110"/>
                  </a:lnTo>
                  <a:lnTo>
                    <a:pt x="1179585" y="1575759"/>
                  </a:lnTo>
                  <a:lnTo>
                    <a:pt x="1136323" y="1591279"/>
                  </a:lnTo>
                  <a:lnTo>
                    <a:pt x="1091987" y="1604601"/>
                  </a:lnTo>
                  <a:lnTo>
                    <a:pt x="1046650" y="1615656"/>
                  </a:lnTo>
                  <a:lnTo>
                    <a:pt x="1000385" y="1624374"/>
                  </a:lnTo>
                  <a:lnTo>
                    <a:pt x="953263" y="1630686"/>
                  </a:lnTo>
                  <a:lnTo>
                    <a:pt x="905358" y="1634525"/>
                  </a:lnTo>
                  <a:lnTo>
                    <a:pt x="856742" y="1635819"/>
                  </a:lnTo>
                  <a:close/>
                </a:path>
              </a:pathLst>
            </a:custGeom>
            <a:solidFill>
              <a:srgbClr val="FDE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7F08212A-A54C-5CF4-9820-AD0B06471EBF}"/>
                </a:ext>
              </a:extLst>
            </p:cNvPr>
            <p:cNvSpPr/>
            <p:nvPr/>
          </p:nvSpPr>
          <p:spPr>
            <a:xfrm>
              <a:off x="6768631" y="4322445"/>
              <a:ext cx="1713864" cy="1636395"/>
            </a:xfrm>
            <a:custGeom>
              <a:avLst/>
              <a:gdLst/>
              <a:ahLst/>
              <a:cxnLst/>
              <a:rect l="l" t="t" r="r" b="b"/>
              <a:pathLst>
                <a:path w="1713865" h="1636395">
                  <a:moveTo>
                    <a:pt x="0" y="817909"/>
                  </a:moveTo>
                  <a:lnTo>
                    <a:pt x="1356" y="771496"/>
                  </a:lnTo>
                  <a:lnTo>
                    <a:pt x="5376" y="725763"/>
                  </a:lnTo>
                  <a:lnTo>
                    <a:pt x="11989" y="680777"/>
                  </a:lnTo>
                  <a:lnTo>
                    <a:pt x="21121" y="636609"/>
                  </a:lnTo>
                  <a:lnTo>
                    <a:pt x="32700" y="593327"/>
                  </a:lnTo>
                  <a:lnTo>
                    <a:pt x="46654" y="551001"/>
                  </a:lnTo>
                  <a:lnTo>
                    <a:pt x="62911" y="509699"/>
                  </a:lnTo>
                  <a:lnTo>
                    <a:pt x="81398" y="469491"/>
                  </a:lnTo>
                  <a:lnTo>
                    <a:pt x="102043" y="430445"/>
                  </a:lnTo>
                  <a:lnTo>
                    <a:pt x="124774" y="392631"/>
                  </a:lnTo>
                  <a:lnTo>
                    <a:pt x="149518" y="356117"/>
                  </a:lnTo>
                  <a:lnTo>
                    <a:pt x="176203" y="320974"/>
                  </a:lnTo>
                  <a:lnTo>
                    <a:pt x="204757" y="287269"/>
                  </a:lnTo>
                  <a:lnTo>
                    <a:pt x="235107" y="255071"/>
                  </a:lnTo>
                  <a:lnTo>
                    <a:pt x="267182" y="224451"/>
                  </a:lnTo>
                  <a:lnTo>
                    <a:pt x="300907" y="195476"/>
                  </a:lnTo>
                  <a:lnTo>
                    <a:pt x="336213" y="168217"/>
                  </a:lnTo>
                  <a:lnTo>
                    <a:pt x="373025" y="142741"/>
                  </a:lnTo>
                  <a:lnTo>
                    <a:pt x="411272" y="119119"/>
                  </a:lnTo>
                  <a:lnTo>
                    <a:pt x="450882" y="97418"/>
                  </a:lnTo>
                  <a:lnTo>
                    <a:pt x="491781" y="77709"/>
                  </a:lnTo>
                  <a:lnTo>
                    <a:pt x="533899" y="60060"/>
                  </a:lnTo>
                  <a:lnTo>
                    <a:pt x="577161" y="44540"/>
                  </a:lnTo>
                  <a:lnTo>
                    <a:pt x="621497" y="31218"/>
                  </a:lnTo>
                  <a:lnTo>
                    <a:pt x="666834" y="20163"/>
                  </a:lnTo>
                  <a:lnTo>
                    <a:pt x="713099" y="11445"/>
                  </a:lnTo>
                  <a:lnTo>
                    <a:pt x="760220" y="5133"/>
                  </a:lnTo>
                  <a:lnTo>
                    <a:pt x="808125" y="1294"/>
                  </a:lnTo>
                  <a:lnTo>
                    <a:pt x="856742" y="0"/>
                  </a:lnTo>
                  <a:lnTo>
                    <a:pt x="908991" y="1521"/>
                  </a:lnTo>
                  <a:lnTo>
                    <a:pt x="960778" y="6049"/>
                  </a:lnTo>
                  <a:lnTo>
                    <a:pt x="1011974" y="13534"/>
                  </a:lnTo>
                  <a:lnTo>
                    <a:pt x="1062446" y="23922"/>
                  </a:lnTo>
                  <a:lnTo>
                    <a:pt x="1112064" y="37163"/>
                  </a:lnTo>
                  <a:lnTo>
                    <a:pt x="1160697" y="53204"/>
                  </a:lnTo>
                  <a:lnTo>
                    <a:pt x="1208214" y="71995"/>
                  </a:lnTo>
                  <a:lnTo>
                    <a:pt x="1254484" y="93482"/>
                  </a:lnTo>
                  <a:lnTo>
                    <a:pt x="1299377" y="117614"/>
                  </a:lnTo>
                  <a:lnTo>
                    <a:pt x="1342760" y="144340"/>
                  </a:lnTo>
                  <a:lnTo>
                    <a:pt x="1384504" y="173607"/>
                  </a:lnTo>
                  <a:lnTo>
                    <a:pt x="1424478" y="205364"/>
                  </a:lnTo>
                  <a:lnTo>
                    <a:pt x="1462550" y="239560"/>
                  </a:lnTo>
                  <a:lnTo>
                    <a:pt x="1498369" y="275906"/>
                  </a:lnTo>
                  <a:lnTo>
                    <a:pt x="1531634" y="314068"/>
                  </a:lnTo>
                  <a:lnTo>
                    <a:pt x="1562291" y="353920"/>
                  </a:lnTo>
                  <a:lnTo>
                    <a:pt x="1590286" y="395338"/>
                  </a:lnTo>
                  <a:lnTo>
                    <a:pt x="1615564" y="438195"/>
                  </a:lnTo>
                  <a:lnTo>
                    <a:pt x="1638071" y="482368"/>
                  </a:lnTo>
                  <a:lnTo>
                    <a:pt x="1657754" y="527732"/>
                  </a:lnTo>
                  <a:lnTo>
                    <a:pt x="1674557" y="574160"/>
                  </a:lnTo>
                  <a:lnTo>
                    <a:pt x="1688426" y="621529"/>
                  </a:lnTo>
                  <a:lnTo>
                    <a:pt x="1699308" y="669714"/>
                  </a:lnTo>
                  <a:lnTo>
                    <a:pt x="1707148" y="718588"/>
                  </a:lnTo>
                  <a:lnTo>
                    <a:pt x="1711892" y="768029"/>
                  </a:lnTo>
                  <a:lnTo>
                    <a:pt x="1713485" y="817909"/>
                  </a:lnTo>
                  <a:lnTo>
                    <a:pt x="1712129" y="864322"/>
                  </a:lnTo>
                  <a:lnTo>
                    <a:pt x="1708108" y="910056"/>
                  </a:lnTo>
                  <a:lnTo>
                    <a:pt x="1701496" y="955042"/>
                  </a:lnTo>
                  <a:lnTo>
                    <a:pt x="1692364" y="999210"/>
                  </a:lnTo>
                  <a:lnTo>
                    <a:pt x="1680785" y="1042491"/>
                  </a:lnTo>
                  <a:lnTo>
                    <a:pt x="1666830" y="1084818"/>
                  </a:lnTo>
                  <a:lnTo>
                    <a:pt x="1650573" y="1126120"/>
                  </a:lnTo>
                  <a:lnTo>
                    <a:pt x="1632086" y="1166328"/>
                  </a:lnTo>
                  <a:lnTo>
                    <a:pt x="1611441" y="1205374"/>
                  </a:lnTo>
                  <a:lnTo>
                    <a:pt x="1588710" y="1243188"/>
                  </a:lnTo>
                  <a:lnTo>
                    <a:pt x="1563966" y="1279702"/>
                  </a:lnTo>
                  <a:lnTo>
                    <a:pt x="1537281" y="1314845"/>
                  </a:lnTo>
                  <a:lnTo>
                    <a:pt x="1508727" y="1348550"/>
                  </a:lnTo>
                  <a:lnTo>
                    <a:pt x="1478377" y="1380748"/>
                  </a:lnTo>
                  <a:lnTo>
                    <a:pt x="1446303" y="1411368"/>
                  </a:lnTo>
                  <a:lnTo>
                    <a:pt x="1412577" y="1440343"/>
                  </a:lnTo>
                  <a:lnTo>
                    <a:pt x="1377271" y="1467602"/>
                  </a:lnTo>
                  <a:lnTo>
                    <a:pt x="1340459" y="1493078"/>
                  </a:lnTo>
                  <a:lnTo>
                    <a:pt x="1302212" y="1516700"/>
                  </a:lnTo>
                  <a:lnTo>
                    <a:pt x="1262602" y="1538401"/>
                  </a:lnTo>
                  <a:lnTo>
                    <a:pt x="1221703" y="1558110"/>
                  </a:lnTo>
                  <a:lnTo>
                    <a:pt x="1179585" y="1575759"/>
                  </a:lnTo>
                  <a:lnTo>
                    <a:pt x="1136323" y="1591280"/>
                  </a:lnTo>
                  <a:lnTo>
                    <a:pt x="1091987" y="1604601"/>
                  </a:lnTo>
                  <a:lnTo>
                    <a:pt x="1046650" y="1615656"/>
                  </a:lnTo>
                  <a:lnTo>
                    <a:pt x="1000385" y="1624374"/>
                  </a:lnTo>
                  <a:lnTo>
                    <a:pt x="953263" y="1630686"/>
                  </a:lnTo>
                  <a:lnTo>
                    <a:pt x="905358" y="1634525"/>
                  </a:lnTo>
                  <a:lnTo>
                    <a:pt x="856742" y="1635819"/>
                  </a:lnTo>
                  <a:lnTo>
                    <a:pt x="808125" y="1634525"/>
                  </a:lnTo>
                  <a:lnTo>
                    <a:pt x="760220" y="1630686"/>
                  </a:lnTo>
                  <a:lnTo>
                    <a:pt x="713099" y="1624374"/>
                  </a:lnTo>
                  <a:lnTo>
                    <a:pt x="666834" y="1615656"/>
                  </a:lnTo>
                  <a:lnTo>
                    <a:pt x="621497" y="1604601"/>
                  </a:lnTo>
                  <a:lnTo>
                    <a:pt x="577161" y="1591280"/>
                  </a:lnTo>
                  <a:lnTo>
                    <a:pt x="533899" y="1575759"/>
                  </a:lnTo>
                  <a:lnTo>
                    <a:pt x="491781" y="1558110"/>
                  </a:lnTo>
                  <a:lnTo>
                    <a:pt x="450882" y="1538401"/>
                  </a:lnTo>
                  <a:lnTo>
                    <a:pt x="411272" y="1516700"/>
                  </a:lnTo>
                  <a:lnTo>
                    <a:pt x="373025" y="1493078"/>
                  </a:lnTo>
                  <a:lnTo>
                    <a:pt x="336213" y="1467602"/>
                  </a:lnTo>
                  <a:lnTo>
                    <a:pt x="300907" y="1440343"/>
                  </a:lnTo>
                  <a:lnTo>
                    <a:pt x="267182" y="1411368"/>
                  </a:lnTo>
                  <a:lnTo>
                    <a:pt x="235107" y="1380748"/>
                  </a:lnTo>
                  <a:lnTo>
                    <a:pt x="204757" y="1348550"/>
                  </a:lnTo>
                  <a:lnTo>
                    <a:pt x="176203" y="1314845"/>
                  </a:lnTo>
                  <a:lnTo>
                    <a:pt x="149518" y="1279702"/>
                  </a:lnTo>
                  <a:lnTo>
                    <a:pt x="124774" y="1243188"/>
                  </a:lnTo>
                  <a:lnTo>
                    <a:pt x="102043" y="1205374"/>
                  </a:lnTo>
                  <a:lnTo>
                    <a:pt x="81398" y="1166328"/>
                  </a:lnTo>
                  <a:lnTo>
                    <a:pt x="62911" y="1126120"/>
                  </a:lnTo>
                  <a:lnTo>
                    <a:pt x="46654" y="1084818"/>
                  </a:lnTo>
                  <a:lnTo>
                    <a:pt x="32700" y="1042491"/>
                  </a:lnTo>
                  <a:lnTo>
                    <a:pt x="21121" y="999210"/>
                  </a:lnTo>
                  <a:lnTo>
                    <a:pt x="11989" y="955042"/>
                  </a:lnTo>
                  <a:lnTo>
                    <a:pt x="5376" y="910056"/>
                  </a:lnTo>
                  <a:lnTo>
                    <a:pt x="1356" y="864322"/>
                  </a:lnTo>
                  <a:lnTo>
                    <a:pt x="0" y="817909"/>
                  </a:lnTo>
                  <a:close/>
                </a:path>
              </a:pathLst>
            </a:custGeom>
            <a:ln w="12699">
              <a:solidFill>
                <a:srgbClr val="3153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93292534-4C90-9D7A-41A5-420EE68D4F27}"/>
              </a:ext>
            </a:extLst>
          </p:cNvPr>
          <p:cNvSpPr txBox="1"/>
          <p:nvPr/>
        </p:nvSpPr>
        <p:spPr>
          <a:xfrm>
            <a:off x="7511919" y="3623519"/>
            <a:ext cx="104330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Те, кто создают правила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B2390C79-D304-9FA1-3537-860425C51DCE}"/>
              </a:ext>
            </a:extLst>
          </p:cNvPr>
          <p:cNvSpPr txBox="1"/>
          <p:nvPr/>
        </p:nvSpPr>
        <p:spPr>
          <a:xfrm>
            <a:off x="6755642" y="2060812"/>
            <a:ext cx="267164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chemeClr val="bg1"/>
                </a:solidFill>
              </a:rPr>
              <a:t>Свои</a:t>
            </a:r>
          </a:p>
          <a:p>
            <a:pPr algn="ctr">
              <a:lnSpc>
                <a:spcPct val="100000"/>
              </a:lnSpc>
            </a:pPr>
            <a:r>
              <a:rPr sz="2800" dirty="0">
                <a:solidFill>
                  <a:schemeClr val="bg1"/>
                </a:solidFill>
              </a:rPr>
              <a:t>(я им доверяю)</a:t>
            </a:r>
          </a:p>
        </p:txBody>
      </p:sp>
    </p:spTree>
    <p:extLst>
      <p:ext uri="{BB962C8B-B14F-4D97-AF65-F5344CB8AC3E}">
        <p14:creationId xmlns:p14="http://schemas.microsoft.com/office/powerpoint/2010/main" val="1721660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A23A0F-0015-8C03-B986-1B35A45AE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830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Onboarding </a:t>
            </a:r>
            <a:r>
              <a:rPr lang="ru-RU" sz="4400" dirty="0">
                <a:latin typeface="+mj-lt"/>
              </a:rPr>
              <a:t>нового члена команды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0B27B5-87D5-42AB-16F2-D0FAE5898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426"/>
            <a:ext cx="10904034" cy="52945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У вас в команде появился новый сотрудник.</a:t>
            </a:r>
          </a:p>
          <a:p>
            <a:pPr marL="0" indent="0">
              <a:buNone/>
            </a:pPr>
            <a:r>
              <a:rPr lang="ru-RU" dirty="0"/>
              <a:t>Каким образом вы организуете процесс введения этого</a:t>
            </a:r>
            <a:br>
              <a:rPr lang="ru-RU" dirty="0"/>
            </a:br>
            <a:r>
              <a:rPr lang="ru-RU" dirty="0"/>
              <a:t>человека в команду?</a:t>
            </a:r>
          </a:p>
          <a:p>
            <a:r>
              <a:rPr lang="en" dirty="0"/>
              <a:t>Welcome Letter — </a:t>
            </a:r>
            <a:r>
              <a:rPr lang="ru-RU" dirty="0"/>
              <a:t>до того как человек пришёл</a:t>
            </a:r>
          </a:p>
          <a:p>
            <a:pPr lvl="1"/>
            <a:r>
              <a:rPr lang="ru-RU" dirty="0"/>
              <a:t>К нам пришёл такой-то человек, он будет выполнять такие-то функции, у него такие-то увлечения, у него будет такой-то наставник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Сориентировать человека в пространстве</a:t>
            </a:r>
          </a:p>
          <a:p>
            <a:pPr marL="742950" lvl="1" indent="-285750"/>
            <a:r>
              <a:rPr lang="ru-RU" dirty="0"/>
              <a:t>В физическом пространстве: что где находится в офисе (кухня, туалет, комната отдыха и т.п.)</a:t>
            </a:r>
          </a:p>
          <a:p>
            <a:pPr marL="742950" lvl="1" indent="-285750"/>
            <a:r>
              <a:rPr lang="ru-RU" dirty="0"/>
              <a:t>Информационное пространство (чаты, инфосистемы, корпоративные порталы и т.п., где брать такую-то информацию)</a:t>
            </a:r>
          </a:p>
          <a:p>
            <a:pPr marL="742950" lvl="1" indent="-285750"/>
            <a:r>
              <a:rPr lang="ru-RU" dirty="0"/>
              <a:t>Социальное пространство — кто есть кто в команде и компании</a:t>
            </a:r>
          </a:p>
          <a:p>
            <a:pPr marL="742950" lvl="1" indent="-285750"/>
            <a:r>
              <a:rPr lang="ru-RU" dirty="0"/>
              <a:t>Нормы и культура — как у нас принято, ценности, корпоративная культура</a:t>
            </a:r>
          </a:p>
          <a:p>
            <a:pPr marL="285750" indent="-285750"/>
            <a:r>
              <a:rPr lang="ru-RU" dirty="0"/>
              <a:t>Познакомить командой</a:t>
            </a:r>
          </a:p>
          <a:p>
            <a:pPr marL="742950" lvl="1" indent="-285750"/>
            <a:r>
              <a:rPr lang="ru-RU" dirty="0"/>
              <a:t>Формальное знакомство (кто что делает, кто как с кем связан, кто за что отвечает)</a:t>
            </a:r>
          </a:p>
          <a:p>
            <a:pPr marL="742950" lvl="1" indent="-285750"/>
            <a:r>
              <a:rPr lang="ru-RU" dirty="0"/>
              <a:t>Неформальное знакомство («пойти вместе выпить после работы»)</a:t>
            </a:r>
          </a:p>
          <a:p>
            <a:pPr marL="1200150" lvl="2" indent="-285750"/>
            <a:r>
              <a:rPr lang="ru-RU" dirty="0"/>
              <a:t>У кого какие интересы, увлечения, семья / дети, образование, что делает на выходных</a:t>
            </a:r>
            <a:endParaRPr lang="en-US" dirty="0"/>
          </a:p>
          <a:p>
            <a:pPr marL="1200150" lvl="2" indent="-285750"/>
            <a:r>
              <a:rPr lang="ru-RU" dirty="0"/>
              <a:t>Ощущение безопасности и базового доверия</a:t>
            </a:r>
          </a:p>
          <a:p>
            <a:r>
              <a:rPr lang="ru-RU" dirty="0"/>
              <a:t>Дать </a:t>
            </a:r>
            <a:r>
              <a:rPr lang="en" dirty="0"/>
              <a:t>Buddy</a:t>
            </a:r>
            <a:r>
              <a:rPr lang="ru-RU" dirty="0"/>
              <a:t> / Дать наставника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C5C0114-A65C-A076-887E-275EE4A1851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3155" y="10510"/>
            <a:ext cx="2538845" cy="20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9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024220-54B7-E324-9142-571D7563E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5693"/>
          </a:xfrm>
        </p:spPr>
        <p:txBody>
          <a:bodyPr/>
          <a:lstStyle/>
          <a:p>
            <a:r>
              <a:rPr lang="ru-RU" dirty="0"/>
              <a:t>Форминг: поставить общекомандную 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2AE0D0-B2F5-B3E6-B777-CBAB00C7E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818"/>
            <a:ext cx="7847295" cy="530646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На этапе форминга команды вы должны:</a:t>
            </a:r>
          </a:p>
          <a:p>
            <a:r>
              <a:rPr lang="ru-RU" dirty="0"/>
              <a:t>поставить перед ней </a:t>
            </a:r>
            <a:r>
              <a:rPr lang="en" dirty="0"/>
              <a:t>SMART-</a:t>
            </a:r>
            <a:r>
              <a:rPr lang="ru-RU" dirty="0"/>
              <a:t>цель,</a:t>
            </a:r>
          </a:p>
          <a:p>
            <a:r>
              <a:rPr lang="ru-RU" dirty="0"/>
              <a:t>обозначить первую простую общекомандную задачу, которую вам предстоит выполнить в течение 5-14 дней.</a:t>
            </a:r>
          </a:p>
          <a:p>
            <a:pPr marL="0" indent="0">
              <a:buNone/>
            </a:pPr>
            <a:br>
              <a:rPr lang="ru-RU" b="1" dirty="0"/>
            </a:br>
            <a:r>
              <a:rPr lang="en-US" b="1" dirty="0"/>
              <a:t>SMART</a:t>
            </a:r>
            <a:r>
              <a:rPr lang="en-US" dirty="0"/>
              <a:t> </a:t>
            </a:r>
            <a:r>
              <a:rPr lang="ru-RU" dirty="0"/>
              <a:t>цель </a:t>
            </a:r>
            <a:r>
              <a:rPr lang="en-US" dirty="0"/>
              <a:t>—</a:t>
            </a:r>
            <a:br>
              <a:rPr lang="ru-RU" dirty="0"/>
            </a:br>
            <a:r>
              <a:rPr lang="en-US" b="1" dirty="0"/>
              <a:t>S</a:t>
            </a:r>
            <a:r>
              <a:rPr lang="en-US" dirty="0"/>
              <a:t>pecific </a:t>
            </a:r>
            <a:r>
              <a:rPr lang="en-US" b="1" dirty="0"/>
              <a:t>M</a:t>
            </a:r>
            <a:r>
              <a:rPr lang="en-US" dirty="0"/>
              <a:t>easurable </a:t>
            </a:r>
            <a:r>
              <a:rPr lang="en-US" b="1" dirty="0"/>
              <a:t>A</a:t>
            </a:r>
            <a:r>
              <a:rPr lang="en-US" dirty="0"/>
              <a:t>chievable </a:t>
            </a:r>
            <a:r>
              <a:rPr lang="en-US" b="1" dirty="0"/>
              <a:t>R</a:t>
            </a:r>
            <a:r>
              <a:rPr lang="en-US" dirty="0"/>
              <a:t>elevant </a:t>
            </a:r>
            <a:r>
              <a:rPr lang="en-US" b="1" dirty="0"/>
              <a:t>T</a:t>
            </a:r>
            <a:r>
              <a:rPr lang="en-US" dirty="0"/>
              <a:t>imebound</a:t>
            </a:r>
            <a:br>
              <a:rPr lang="en-US" dirty="0"/>
            </a:br>
            <a:r>
              <a:rPr lang="ru-RU" dirty="0"/>
              <a:t>Конкретная Измеримая Достижимая Релевантная Ограниченная по времени</a:t>
            </a:r>
            <a:br>
              <a:rPr lang="en-US" dirty="0"/>
            </a:br>
            <a:br>
              <a:rPr lang="en-US" dirty="0"/>
            </a:br>
            <a:r>
              <a:rPr lang="ru-RU" dirty="0"/>
              <a:t>Цель желательно:</a:t>
            </a:r>
          </a:p>
          <a:p>
            <a:r>
              <a:rPr lang="ru-RU" dirty="0"/>
              <a:t>и для команды в целом</a:t>
            </a:r>
          </a:p>
          <a:p>
            <a:r>
              <a:rPr lang="ru-RU" dirty="0"/>
              <a:t>и для нового человека (связка новичок-наставник)</a:t>
            </a: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>Если мы вместе что-то сделали — опыт позитивного взаимодействия + доверие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A0F95F86-8C10-A581-9989-31BFAEF95CE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5495" y="1350818"/>
            <a:ext cx="3506505" cy="27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68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9C26AD-F67B-1619-BA3F-2C6E8A339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56" y="292623"/>
            <a:ext cx="10515600" cy="811348"/>
          </a:xfrm>
        </p:spPr>
        <p:txBody>
          <a:bodyPr/>
          <a:lstStyle/>
          <a:p>
            <a:r>
              <a:rPr lang="en" sz="4400" spc="120" dirty="0"/>
              <a:t>BHAG</a:t>
            </a:r>
            <a:r>
              <a:rPr lang="en" sz="4400" spc="20" dirty="0"/>
              <a:t> </a:t>
            </a:r>
            <a:r>
              <a:rPr lang="ru-RU" sz="4400" spc="375" dirty="0"/>
              <a:t>Джима</a:t>
            </a:r>
            <a:r>
              <a:rPr lang="ru-RU" sz="4400" spc="20" dirty="0"/>
              <a:t> </a:t>
            </a:r>
            <a:r>
              <a:rPr lang="ru-RU" sz="4400" spc="175" dirty="0"/>
              <a:t>Коллинза,</a:t>
            </a:r>
            <a:r>
              <a:rPr lang="ru-RU" sz="4400" spc="20" dirty="0"/>
              <a:t> </a:t>
            </a:r>
            <a:r>
              <a:rPr lang="ru-RU" sz="4400" spc="245" dirty="0"/>
              <a:t>или</a:t>
            </a:r>
            <a:r>
              <a:rPr lang="ru-RU" sz="4400" spc="20" dirty="0"/>
              <a:t> </a:t>
            </a:r>
            <a:r>
              <a:rPr lang="ru-RU" sz="4400" spc="190" dirty="0"/>
              <a:t>«Мамонт»</a:t>
            </a:r>
            <a:endParaRPr lang="ru-RU" dirty="0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965A0748-A899-B3C0-86B8-52FB9384D62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2926" y="1283398"/>
            <a:ext cx="4479073" cy="3506920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D9D46370-4348-6CE1-5F71-7C0E0B9E406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656" y="1267525"/>
            <a:ext cx="2644407" cy="352279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86E191-0F43-B675-0F2E-8FF9B3804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283397"/>
            <a:ext cx="3506921" cy="3506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19EA8C-97F6-C591-E8E6-42D8C100AA24}"/>
              </a:ext>
            </a:extLst>
          </p:cNvPr>
          <p:cNvSpPr txBox="1"/>
          <p:nvPr/>
        </p:nvSpPr>
        <p:spPr>
          <a:xfrm>
            <a:off x="267630" y="4891687"/>
            <a:ext cx="118091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Лучшие организации имеют </a:t>
            </a:r>
            <a:r>
              <a:rPr lang="en" sz="2200" dirty="0"/>
              <a:t>BHAG — Big Hairy Audacious Goal — </a:t>
            </a:r>
            <a:r>
              <a:rPr lang="ru-RU" sz="2200" dirty="0"/>
              <a:t>большая волосатая дерзкая цель.</a:t>
            </a:r>
            <a:br>
              <a:rPr lang="ru-RU" sz="2200" dirty="0"/>
            </a:br>
            <a:r>
              <a:rPr lang="ru-RU" sz="2200" dirty="0"/>
              <a:t>«Продать» эту цель команде. Донести что получит и команда и каждый из членов при достижении цели (моральное удовлетворение, обучение / прокачка, материальный бонус, новые карьерные возможности, новая должность, увеличение стоимости людей на рынке и т.п.)</a:t>
            </a:r>
          </a:p>
        </p:txBody>
      </p:sp>
    </p:spTree>
    <p:extLst>
      <p:ext uri="{BB962C8B-B14F-4D97-AF65-F5344CB8AC3E}">
        <p14:creationId xmlns:p14="http://schemas.microsoft.com/office/powerpoint/2010/main" val="3130849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4D803-79D4-447D-F62F-F20246BF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такой менеджер?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E22642-5167-3CE1-5DA9-67E6A2E4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8682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Менеджер это:</a:t>
            </a:r>
          </a:p>
          <a:p>
            <a:r>
              <a:rPr lang="ru-RU" sz="1800" b="1" dirty="0">
                <a:effectLst/>
                <a:latin typeface="Montserrat" pitchFamily="2" charset="0"/>
              </a:rPr>
              <a:t>Организатор </a:t>
            </a:r>
            <a:r>
              <a:rPr lang="ru-RU" sz="1800" dirty="0">
                <a:effectLst/>
                <a:latin typeface="Montserrat" pitchFamily="2" charset="0"/>
              </a:rPr>
              <a:t>достижения целей̆ компании.</a:t>
            </a:r>
          </a:p>
          <a:p>
            <a:r>
              <a:rPr lang="ru-RU" sz="1800" b="1" dirty="0">
                <a:effectLst/>
                <a:latin typeface="Montserrat" pitchFamily="2" charset="0"/>
              </a:rPr>
              <a:t>Транслятор </a:t>
            </a:r>
            <a:r>
              <a:rPr lang="ru-RU" sz="1800" dirty="0">
                <a:effectLst/>
                <a:latin typeface="Montserrat" pitchFamily="2" charset="0"/>
              </a:rPr>
              <a:t>корпоративной̆ культуры. </a:t>
            </a:r>
            <a:endParaRPr lang="ru-RU" sz="1200" dirty="0">
              <a:effectLst/>
            </a:endParaRPr>
          </a:p>
          <a:p>
            <a:r>
              <a:rPr lang="ru-RU" sz="1800" dirty="0">
                <a:effectLst/>
                <a:latin typeface="Montserrat" pitchFamily="2" charset="0"/>
              </a:rPr>
              <a:t>Менеджер — это </a:t>
            </a:r>
            <a:r>
              <a:rPr lang="ru-RU" sz="1800" b="1" dirty="0">
                <a:effectLst/>
                <a:latin typeface="Montserrat" pitchFamily="2" charset="0"/>
              </a:rPr>
              <a:t>социальная роль </a:t>
            </a:r>
          </a:p>
          <a:p>
            <a:r>
              <a:rPr lang="ru-RU" sz="1800" dirty="0">
                <a:effectLst/>
                <a:latin typeface="Montserrat" pitchFamily="2" charset="0"/>
              </a:rPr>
              <a:t>Сотрудник организации, у которого три «клиента»:</a:t>
            </a:r>
          </a:p>
          <a:p>
            <a:pPr lvl="1"/>
            <a:r>
              <a:rPr lang="ru-RU" sz="1600" dirty="0">
                <a:effectLst/>
                <a:latin typeface="Montserrat" pitchFamily="2" charset="0"/>
              </a:rPr>
              <a:t>бизнес,</a:t>
            </a:r>
          </a:p>
          <a:p>
            <a:pPr lvl="1"/>
            <a:r>
              <a:rPr lang="ru-RU" sz="1600" dirty="0">
                <a:effectLst/>
                <a:latin typeface="Montserrat" pitchFamily="2" charset="0"/>
              </a:rPr>
              <a:t>команда,</a:t>
            </a:r>
          </a:p>
          <a:p>
            <a:pPr lvl="1"/>
            <a:r>
              <a:rPr lang="ru-RU" sz="1600" dirty="0">
                <a:effectLst/>
                <a:latin typeface="Montserrat" pitchFamily="2" charset="0"/>
              </a:rPr>
              <a:t>подчинённый.</a:t>
            </a:r>
          </a:p>
          <a:p>
            <a:endParaRPr lang="ru-RU" dirty="0">
              <a:effectLst/>
            </a:endParaRPr>
          </a:p>
          <a:p>
            <a:endParaRPr lang="ru-RU" dirty="0"/>
          </a:p>
        </p:txBody>
      </p:sp>
      <p:pic>
        <p:nvPicPr>
          <p:cNvPr id="1031" name="Picture 7" descr="page5image43832128">
            <a:extLst>
              <a:ext uri="{FF2B5EF4-FFF2-40B4-BE49-F238E27FC236}">
                <a16:creationId xmlns:a16="http://schemas.microsoft.com/office/drawing/2014/main" id="{31E251B4-DFF5-FE2A-2517-CCD5C7C44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526" y="1547155"/>
            <a:ext cx="2561492" cy="438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412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6388E7-AC48-D6CA-68B1-124378E65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/>
          <a:lstStyle/>
          <a:p>
            <a:r>
              <a:rPr lang="ru-RU" spc="245" dirty="0"/>
              <a:t>Действия</a:t>
            </a:r>
            <a:r>
              <a:rPr lang="ru-RU" spc="30" dirty="0"/>
              <a:t> </a:t>
            </a:r>
            <a:r>
              <a:rPr lang="ru-RU" spc="245" dirty="0"/>
              <a:t>лидера</a:t>
            </a:r>
            <a:r>
              <a:rPr lang="ru-RU" spc="35" dirty="0"/>
              <a:t> </a:t>
            </a:r>
            <a:r>
              <a:rPr lang="ru-RU" spc="340" dirty="0"/>
              <a:t>при</a:t>
            </a:r>
            <a:r>
              <a:rPr lang="ru-RU" spc="35" dirty="0"/>
              <a:t> </a:t>
            </a:r>
            <a:r>
              <a:rPr lang="ru-RU" spc="240" dirty="0"/>
              <a:t>форминге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735FD3-D97D-1F39-C9B4-BB765E63B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2061"/>
            <a:ext cx="10515600" cy="4351338"/>
          </a:xfrm>
        </p:spPr>
        <p:txBody>
          <a:bodyPr>
            <a:normAutofit/>
          </a:bodyPr>
          <a:lstStyle/>
          <a:p>
            <a:r>
              <a:rPr lang="ru-RU" b="1" dirty="0"/>
              <a:t>Формальное</a:t>
            </a:r>
            <a:r>
              <a:rPr lang="ru-RU" dirty="0"/>
              <a:t> </a:t>
            </a:r>
            <a:r>
              <a:rPr lang="ru-RU" b="1" dirty="0"/>
              <a:t>знакомство</a:t>
            </a:r>
            <a:r>
              <a:rPr lang="ru-RU" dirty="0"/>
              <a:t> новичков с командной: кто какую функцию выполняет.</a:t>
            </a:r>
          </a:p>
          <a:p>
            <a:r>
              <a:rPr lang="ru-RU" dirty="0"/>
              <a:t>Организует </a:t>
            </a:r>
            <a:r>
              <a:rPr lang="ru-RU" b="1" dirty="0"/>
              <a:t>неформальное знакомство</a:t>
            </a:r>
            <a:r>
              <a:rPr lang="ru-RU" dirty="0"/>
              <a:t>: коллектив рассказывает личные истории.</a:t>
            </a:r>
          </a:p>
          <a:p>
            <a:r>
              <a:rPr lang="ru-RU" dirty="0"/>
              <a:t>Лидер </a:t>
            </a:r>
            <a:r>
              <a:rPr lang="ru-RU" b="1" dirty="0"/>
              <a:t>ставит большую цель </a:t>
            </a:r>
            <a:r>
              <a:rPr lang="en-US" dirty="0"/>
              <a:t>(«</a:t>
            </a:r>
            <a:r>
              <a:rPr lang="ru-RU" dirty="0"/>
              <a:t>мамонта</a:t>
            </a:r>
            <a:r>
              <a:rPr lang="en-US" dirty="0"/>
              <a:t>»)</a:t>
            </a:r>
            <a:r>
              <a:rPr lang="ru-RU" dirty="0"/>
              <a:t> и промежуточные цели.</a:t>
            </a:r>
          </a:p>
          <a:p>
            <a:r>
              <a:rPr lang="ru-RU" dirty="0"/>
              <a:t>Лидер рассказывает о формальных и неформальных </a:t>
            </a:r>
            <a:r>
              <a:rPr lang="ru-RU" b="1" dirty="0"/>
              <a:t>правилах</a:t>
            </a:r>
            <a:r>
              <a:rPr lang="ru-RU" dirty="0"/>
              <a:t> в организации.</a:t>
            </a:r>
          </a:p>
          <a:p>
            <a:pPr lvl="1"/>
            <a:r>
              <a:rPr lang="ru-RU" dirty="0"/>
              <a:t>Поставить «рамки»</a:t>
            </a:r>
          </a:p>
          <a:p>
            <a:pPr lvl="1"/>
            <a:r>
              <a:rPr lang="ru-RU" dirty="0"/>
              <a:t>Люди будут проверять эти рамки, действительно ли они такие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3241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9C222-155D-3E29-3B19-21993245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38" y="440820"/>
            <a:ext cx="3713018" cy="803965"/>
          </a:xfrm>
        </p:spPr>
        <p:txBody>
          <a:bodyPr>
            <a:normAutofit/>
          </a:bodyPr>
          <a:lstStyle/>
          <a:p>
            <a:r>
              <a:rPr lang="en-US" spc="275" dirty="0"/>
              <a:t>2. </a:t>
            </a:r>
            <a:r>
              <a:rPr lang="ru-RU" spc="275" dirty="0"/>
              <a:t>Шторминг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2545AC6-A2A3-D361-B925-DB2173872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3934" y="0"/>
            <a:ext cx="2458066" cy="2966224"/>
          </a:xfr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3F6C0C63-7363-6D66-ECDA-0B49E098A775}"/>
              </a:ext>
            </a:extLst>
          </p:cNvPr>
          <p:cNvSpPr txBox="1">
            <a:spLocks/>
          </p:cNvSpPr>
          <p:nvPr/>
        </p:nvSpPr>
        <p:spPr>
          <a:xfrm>
            <a:off x="579864" y="1428107"/>
            <a:ext cx="10773936" cy="4989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Процесс распределения социальных ролей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Может быть есть неформальный лидер?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Кто душа компании, а кто изгой?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 кому можно обращаться за помощью, а кто вредина?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Принятие, создание и проверка правил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Формальные рамки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Утверждение и проверка социальных границ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Распределение ресурсов и борьба за них (в том числе что касается внимания)</a:t>
            </a:r>
          </a:p>
          <a:p>
            <a:pPr marL="742950" lvl="1" indent="-285750"/>
            <a:r>
              <a:rPr lang="ru-RU" sz="2000" dirty="0"/>
              <a:t>Серверы, полномочия, техника, мебель, ЗП и премии и т.п.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Проверка общей цели — «а моя ли цель?»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r>
              <a:rPr lang="ru-RU" sz="2400" dirty="0"/>
              <a:t>Конфликтный этап!</a:t>
            </a:r>
          </a:p>
          <a:p>
            <a:r>
              <a:rPr lang="ru-RU" sz="2400" dirty="0"/>
              <a:t>Не все команды этот этап успешно проходят, некоторые разваливаются</a:t>
            </a:r>
          </a:p>
        </p:txBody>
      </p:sp>
    </p:spTree>
    <p:extLst>
      <p:ext uri="{BB962C8B-B14F-4D97-AF65-F5344CB8AC3E}">
        <p14:creationId xmlns:p14="http://schemas.microsoft.com/office/powerpoint/2010/main" val="3935461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age17image66152624">
            <a:extLst>
              <a:ext uri="{FF2B5EF4-FFF2-40B4-BE49-F238E27FC236}">
                <a16:creationId xmlns:a16="http://schemas.microsoft.com/office/drawing/2014/main" id="{92B090A3-D173-B2B6-027F-DE66D08BC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49" y="4637004"/>
            <a:ext cx="5802351" cy="22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417813-D43D-A98D-0246-DA6B48E58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451"/>
          </a:xfrm>
        </p:spPr>
        <p:txBody>
          <a:bodyPr/>
          <a:lstStyle/>
          <a:p>
            <a:r>
              <a:rPr lang="ru-RU" dirty="0"/>
              <a:t>Шторминг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42C1FE-13CF-2466-1242-D791926ED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35639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Почему все указанные пункты связаны с конфликтными ситуациями?</a:t>
            </a:r>
          </a:p>
          <a:p>
            <a:pPr marL="0" indent="0">
              <a:buNone/>
            </a:pPr>
            <a:r>
              <a:rPr lang="ru-RU" dirty="0"/>
              <a:t>Почему группу начинает штормить?</a:t>
            </a:r>
          </a:p>
          <a:p>
            <a:r>
              <a:rPr lang="ru-RU" dirty="0"/>
              <a:t>Мы разные и у нас разный опыт</a:t>
            </a:r>
          </a:p>
          <a:p>
            <a:r>
              <a:rPr lang="ru-RU" dirty="0"/>
              <a:t>Не все понимают свои роли (или понимают по разному)</a:t>
            </a:r>
          </a:p>
          <a:p>
            <a:r>
              <a:rPr lang="ru-RU" dirty="0"/>
              <a:t>Пока не понятна иерархия</a:t>
            </a:r>
          </a:p>
          <a:p>
            <a:r>
              <a:rPr lang="ru-RU" dirty="0"/>
              <a:t>Мы друг друга мало знаем</a:t>
            </a:r>
          </a:p>
          <a:p>
            <a:r>
              <a:rPr lang="ru-RU" dirty="0"/>
              <a:t>Драка за ресурсы и прощупывание «границ»</a:t>
            </a:r>
          </a:p>
          <a:p>
            <a:pPr lvl="1"/>
            <a:r>
              <a:rPr lang="ru-RU" dirty="0"/>
              <a:t>Границы в личных отношениях, в рабочих отношениях и т.п.</a:t>
            </a:r>
          </a:p>
        </p:txBody>
      </p:sp>
      <p:pic>
        <p:nvPicPr>
          <p:cNvPr id="6145" name="Picture 1" descr="page17image66152624">
            <a:extLst>
              <a:ext uri="{FF2B5EF4-FFF2-40B4-BE49-F238E27FC236}">
                <a16:creationId xmlns:a16="http://schemas.microsoft.com/office/drawing/2014/main" id="{A469DF0A-1AF1-BA7E-4FDF-7DD0708D4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9629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845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AA40D-0C2B-EE1D-230E-A92A4A294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4701"/>
          </a:xfrm>
        </p:spPr>
        <p:txBody>
          <a:bodyPr/>
          <a:lstStyle/>
          <a:p>
            <a:r>
              <a:rPr lang="ru-RU" dirty="0"/>
              <a:t>Что такое конфликт?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B955BF-6BD2-1E70-1B1D-D6E936EE7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513"/>
            <a:ext cx="10515600" cy="47185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Конфликт:</a:t>
            </a:r>
          </a:p>
          <a:p>
            <a:r>
              <a:rPr lang="ru-RU" dirty="0"/>
              <a:t>Вскрывает проблемы</a:t>
            </a:r>
          </a:p>
          <a:p>
            <a:r>
              <a:rPr lang="ru-RU" dirty="0"/>
              <a:t>Путь к решения проблемы</a:t>
            </a:r>
          </a:p>
          <a:p>
            <a:r>
              <a:rPr lang="ru-RU" dirty="0"/>
              <a:t>Проясняет позиции</a:t>
            </a:r>
          </a:p>
          <a:p>
            <a:r>
              <a:rPr lang="ru-RU" dirty="0"/>
              <a:t>Показывает что для нас важно, наши ценности, интересы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Лидер не боится конфликта. Лидер осознанно идёт в конфликт.</a:t>
            </a:r>
          </a:p>
          <a:p>
            <a:pPr marL="0" indent="0">
              <a:buNone/>
            </a:pPr>
            <a:r>
              <a:rPr lang="ru-RU" dirty="0"/>
              <a:t>Если вы успешно проходите через конфликт, люди понимают, что:</a:t>
            </a:r>
          </a:p>
          <a:p>
            <a:r>
              <a:rPr lang="ru-RU" dirty="0"/>
              <a:t> «с ним можно иметь дело»,</a:t>
            </a:r>
          </a:p>
          <a:p>
            <a:r>
              <a:rPr lang="ru-RU" dirty="0"/>
              <a:t>«мы можем взаимодействовать»,</a:t>
            </a:r>
          </a:p>
          <a:p>
            <a:r>
              <a:rPr lang="ru-RU" dirty="0"/>
              <a:t>«мы можем преодолевать сложные ситуации»</a:t>
            </a:r>
          </a:p>
        </p:txBody>
      </p:sp>
      <p:pic>
        <p:nvPicPr>
          <p:cNvPr id="7171" name="Picture 3" descr="page18image66154528">
            <a:extLst>
              <a:ext uri="{FF2B5EF4-FFF2-40B4-BE49-F238E27FC236}">
                <a16:creationId xmlns:a16="http://schemas.microsoft.com/office/drawing/2014/main" id="{668E68E5-B096-F3D5-F3E8-0C2B5FB47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587" y="0"/>
            <a:ext cx="3267413" cy="19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1" descr="page18image49706608">
            <a:extLst>
              <a:ext uri="{FF2B5EF4-FFF2-40B4-BE49-F238E27FC236}">
                <a16:creationId xmlns:a16="http://schemas.microsoft.com/office/drawing/2014/main" id="{8BB5203F-5696-0671-BFD9-3F071E030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632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796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2DD2A-661C-4FB1-C1AF-18B7DB5D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6114"/>
          </a:xfrm>
        </p:spPr>
        <p:txBody>
          <a:bodyPr/>
          <a:lstStyle/>
          <a:p>
            <a:r>
              <a:rPr lang="ru-RU" dirty="0"/>
              <a:t>Конфликт — это: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13BD46-6E97-1D0A-7F9D-EA40076F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1826"/>
            <a:ext cx="10391454" cy="267946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Источник информации об интересах и потребностях</a:t>
            </a:r>
          </a:p>
          <a:p>
            <a:r>
              <a:rPr lang="ru-RU" dirty="0"/>
              <a:t>Мотивационный ресурс</a:t>
            </a:r>
          </a:p>
          <a:p>
            <a:r>
              <a:rPr lang="ru-RU" dirty="0"/>
              <a:t>Энергетический ресурс</a:t>
            </a:r>
          </a:p>
          <a:p>
            <a:r>
              <a:rPr lang="ru-RU" dirty="0"/>
              <a:t>Ценностный ресурс (проясняем и утверждаем свои ценности)</a:t>
            </a:r>
          </a:p>
          <a:p>
            <a:r>
              <a:rPr lang="ru-RU" dirty="0"/>
              <a:t>Тренажер для лидера</a:t>
            </a:r>
          </a:p>
          <a:p>
            <a:r>
              <a:rPr lang="ru-RU" dirty="0"/>
              <a:t>Естественный путь, через который проходит команда</a:t>
            </a:r>
          </a:p>
        </p:txBody>
      </p:sp>
      <p:pic>
        <p:nvPicPr>
          <p:cNvPr id="8195" name="Picture 3" descr="page19image66111680">
            <a:extLst>
              <a:ext uri="{FF2B5EF4-FFF2-40B4-BE49-F238E27FC236}">
                <a16:creationId xmlns:a16="http://schemas.microsoft.com/office/drawing/2014/main" id="{96455967-0E98-9CBE-8591-B4D583C5D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4001294"/>
            <a:ext cx="49276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385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F155F3-008B-C62A-4173-713884C50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5449"/>
          </a:xfrm>
        </p:spPr>
        <p:txBody>
          <a:bodyPr>
            <a:normAutofit fontScale="90000"/>
          </a:bodyPr>
          <a:lstStyle/>
          <a:p>
            <a:r>
              <a:rPr lang="ru-RU" dirty="0"/>
              <a:t>Трансформация от группы к команде</a:t>
            </a:r>
            <a:br>
              <a:rPr lang="ru-RU" dirty="0"/>
            </a:br>
            <a:r>
              <a:rPr lang="ru-RU" dirty="0"/>
              <a:t>при шторминге: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EC8084-946D-60BA-971E-099551D36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854"/>
            <a:ext cx="10515600" cy="4233069"/>
          </a:xfrm>
        </p:spPr>
        <p:txBody>
          <a:bodyPr/>
          <a:lstStyle/>
          <a:p>
            <a:r>
              <a:rPr lang="ru-RU" dirty="0"/>
              <a:t>Столкнувшись с конфликтом, группа либо </a:t>
            </a:r>
            <a:r>
              <a:rPr lang="ru-RU" b="1" dirty="0"/>
              <a:t>разваливается</a:t>
            </a:r>
            <a:r>
              <a:rPr lang="ru-RU" dirty="0"/>
              <a:t>, либо </a:t>
            </a:r>
            <a:r>
              <a:rPr lang="ru-RU" b="1" dirty="0"/>
              <a:t>справляется</a:t>
            </a:r>
            <a:r>
              <a:rPr lang="ru-RU" dirty="0"/>
              <a:t> с ним, превращаясь в команду.</a:t>
            </a:r>
          </a:p>
          <a:p>
            <a:r>
              <a:rPr lang="ru-RU" dirty="0"/>
              <a:t>Люди в команде способны конфликтовать друг с другом </a:t>
            </a:r>
            <a:r>
              <a:rPr lang="ru-RU" b="1" dirty="0"/>
              <a:t>ради достижения общей цели</a:t>
            </a:r>
            <a:r>
              <a:rPr lang="ru-RU" dirty="0"/>
              <a:t>.</a:t>
            </a:r>
          </a:p>
          <a:p>
            <a:r>
              <a:rPr lang="ru-RU" dirty="0"/>
              <a:t>Конфликты разрешаются не тогда, когда их замалчивают, а когда их </a:t>
            </a:r>
            <a:r>
              <a:rPr lang="ru-RU" b="1" dirty="0"/>
              <a:t>обсуждают</a:t>
            </a:r>
            <a:r>
              <a:rPr lang="ru-RU" dirty="0"/>
              <a:t>, проявляя уважение к другой стороне, демонстрируя желание понять ее интересы.</a:t>
            </a:r>
          </a:p>
        </p:txBody>
      </p:sp>
    </p:spTree>
    <p:extLst>
      <p:ext uri="{BB962C8B-B14F-4D97-AF65-F5344CB8AC3E}">
        <p14:creationId xmlns:p14="http://schemas.microsoft.com/office/powerpoint/2010/main" val="3186944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2EC807-D51E-3717-35BC-4D8444D3D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9997"/>
          </a:xfrm>
        </p:spPr>
        <p:txBody>
          <a:bodyPr/>
          <a:lstStyle/>
          <a:p>
            <a:r>
              <a:rPr lang="ru-RU" dirty="0"/>
              <a:t>Действия лидера при шторминге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A36DB-D020-7704-D13B-0E3A6F812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578"/>
            <a:ext cx="10894888" cy="4885111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Идет на конструктивную конфронтацию.</a:t>
            </a:r>
            <a:br>
              <a:rPr lang="ru-RU" dirty="0"/>
            </a:br>
            <a:r>
              <a:rPr lang="ru-RU" dirty="0"/>
              <a:t>Приоритеты: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Интересы бизнеса!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Интересы команды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Интересы сотрудника</a:t>
            </a:r>
          </a:p>
          <a:p>
            <a:r>
              <a:rPr lang="ru-RU" dirty="0"/>
              <a:t>Поощряет за хорошую работу и наказывает, если правила нарушены.</a:t>
            </a:r>
          </a:p>
          <a:p>
            <a:r>
              <a:rPr lang="ru-RU" dirty="0"/>
              <a:t>Принимает решение, расставаться или нет с теми, кто не смог адаптироваться.</a:t>
            </a:r>
          </a:p>
          <a:p>
            <a:r>
              <a:rPr lang="ru-RU" dirty="0"/>
              <a:t>Открыто говорит о проблемах:</a:t>
            </a:r>
          </a:p>
          <a:p>
            <a:pPr lvl="1"/>
            <a:r>
              <a:rPr lang="ru-RU" dirty="0"/>
              <a:t>«мы не уложились в сроки»</a:t>
            </a:r>
          </a:p>
          <a:p>
            <a:pPr lvl="1"/>
            <a:r>
              <a:rPr lang="ru-RU" dirty="0"/>
              <a:t>«заказчик нами не доволен»</a:t>
            </a:r>
          </a:p>
        </p:txBody>
      </p:sp>
    </p:spTree>
    <p:extLst>
      <p:ext uri="{BB962C8B-B14F-4D97-AF65-F5344CB8AC3E}">
        <p14:creationId xmlns:p14="http://schemas.microsoft.com/office/powerpoint/2010/main" val="359239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1413F2-18F9-0AB5-EC87-E5717FF3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454" y="0"/>
            <a:ext cx="3272496" cy="231945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3E07D3-E4E3-15B4-6631-99AFACEC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ru-RU" dirty="0"/>
              <a:t>3. Норминг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43634E-1557-E0BB-8543-A04B36772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112"/>
            <a:ext cx="10937488" cy="5107259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Социальные роли распределены</a:t>
            </a:r>
          </a:p>
          <a:p>
            <a:pPr lvl="1"/>
            <a:r>
              <a:rPr lang="ru-RU" dirty="0"/>
              <a:t>«Я с этими людьми готов работать»</a:t>
            </a:r>
          </a:p>
          <a:p>
            <a:r>
              <a:rPr lang="ru-RU" dirty="0"/>
              <a:t>Задачи, ресурсы и роли полностью распределены</a:t>
            </a:r>
          </a:p>
          <a:p>
            <a:r>
              <a:rPr lang="ru-RU" b="1" dirty="0"/>
              <a:t>Люди приняли на себя обязательства выполнить эти задачи</a:t>
            </a:r>
          </a:p>
          <a:p>
            <a:r>
              <a:rPr lang="ru-RU" dirty="0"/>
              <a:t>Группа согласна двигаться к цели, которую обозначил лидер, и начинает движение к ней</a:t>
            </a:r>
          </a:p>
          <a:p>
            <a:pPr lvl="1"/>
            <a:r>
              <a:rPr lang="ru-RU" dirty="0"/>
              <a:t>Все в группе принимают ответственность за общий результат</a:t>
            </a:r>
          </a:p>
          <a:p>
            <a:pPr lvl="1"/>
            <a:r>
              <a:rPr lang="ru-RU" dirty="0"/>
              <a:t>«Я отвечаю за продукт в целом»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На этом этапе группа:</a:t>
            </a:r>
          </a:p>
          <a:p>
            <a:r>
              <a:rPr lang="ru-RU" dirty="0"/>
              <a:t>превращается в команду или</a:t>
            </a:r>
          </a:p>
          <a:p>
            <a:r>
              <a:rPr lang="ru-RU" dirty="0"/>
              <a:t>существует в виде формальной группы или</a:t>
            </a:r>
          </a:p>
          <a:p>
            <a:r>
              <a:rPr lang="ru-RU" dirty="0"/>
              <a:t>умирает.</a:t>
            </a:r>
          </a:p>
        </p:txBody>
      </p:sp>
      <p:pic>
        <p:nvPicPr>
          <p:cNvPr id="10241" name="Picture 1" descr="page25image49765280">
            <a:extLst>
              <a:ext uri="{FF2B5EF4-FFF2-40B4-BE49-F238E27FC236}">
                <a16:creationId xmlns:a16="http://schemas.microsoft.com/office/drawing/2014/main" id="{7FC8E830-0E1F-ED33-2815-6AC990589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632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627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page26image66247456">
            <a:extLst>
              <a:ext uri="{FF2B5EF4-FFF2-40B4-BE49-F238E27FC236}">
                <a16:creationId xmlns:a16="http://schemas.microsoft.com/office/drawing/2014/main" id="{82A19774-AA5E-40E2-E848-883862136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4584700"/>
            <a:ext cx="45339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BB7CA8-D177-FEAB-0ACD-ECCBEB27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37449" cy="805753"/>
          </a:xfrm>
        </p:spPr>
        <p:txBody>
          <a:bodyPr/>
          <a:lstStyle/>
          <a:p>
            <a:r>
              <a:rPr lang="ru-RU" dirty="0"/>
              <a:t>Действия лидера при норминге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DAD11-0691-60E2-3699-3C489DE56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3820"/>
            <a:ext cx="9811215" cy="4573546"/>
          </a:xfrm>
        </p:spPr>
        <p:txBody>
          <a:bodyPr>
            <a:normAutofit/>
          </a:bodyPr>
          <a:lstStyle/>
          <a:p>
            <a:r>
              <a:rPr lang="ru-RU" dirty="0"/>
              <a:t>Переходит от «Я»/</a:t>
            </a:r>
            <a:r>
              <a:rPr lang="en-US" dirty="0"/>
              <a:t>«</a:t>
            </a:r>
            <a:r>
              <a:rPr lang="ru-RU" dirty="0"/>
              <a:t>Ты</a:t>
            </a:r>
            <a:r>
              <a:rPr lang="en-US" dirty="0"/>
              <a:t>»</a:t>
            </a:r>
            <a:r>
              <a:rPr lang="ru-RU" dirty="0"/>
              <a:t> к «Мы», общаясь с командой</a:t>
            </a:r>
          </a:p>
          <a:p>
            <a:pPr lvl="1"/>
            <a:r>
              <a:rPr lang="en-US" dirty="0"/>
              <a:t>«</a:t>
            </a:r>
            <a:r>
              <a:rPr lang="ru-RU" dirty="0"/>
              <a:t>Мы не уложились в сроки</a:t>
            </a:r>
            <a:r>
              <a:rPr lang="en-US" dirty="0"/>
              <a:t>»</a:t>
            </a:r>
            <a:endParaRPr lang="ru-RU" dirty="0"/>
          </a:p>
          <a:p>
            <a:pPr lvl="1"/>
            <a:r>
              <a:rPr lang="en-US" dirty="0"/>
              <a:t>«</a:t>
            </a:r>
            <a:r>
              <a:rPr lang="ru-RU" dirty="0"/>
              <a:t>Мы допустили такие-то ошибки</a:t>
            </a:r>
            <a:r>
              <a:rPr lang="en-US" dirty="0"/>
              <a:t>»</a:t>
            </a:r>
            <a:endParaRPr lang="ru-RU" dirty="0"/>
          </a:p>
          <a:p>
            <a:pPr lvl="1"/>
            <a:r>
              <a:rPr lang="en-US" dirty="0"/>
              <a:t>«</a:t>
            </a:r>
            <a:r>
              <a:rPr lang="ru-RU" dirty="0"/>
              <a:t>Мы хорошо поработали</a:t>
            </a:r>
            <a:r>
              <a:rPr lang="en-US" dirty="0"/>
              <a:t>»</a:t>
            </a:r>
            <a:endParaRPr lang="ru-RU" dirty="0"/>
          </a:p>
          <a:p>
            <a:pPr lvl="1"/>
            <a:r>
              <a:rPr lang="en-US" dirty="0"/>
              <a:t>«</a:t>
            </a:r>
            <a:r>
              <a:rPr lang="ru-RU" dirty="0"/>
              <a:t>Нам надо подумать над</a:t>
            </a:r>
            <a:r>
              <a:rPr lang="en-US" dirty="0"/>
              <a:t> </a:t>
            </a:r>
            <a:r>
              <a:rPr lang="ru-RU" dirty="0"/>
              <a:t>…</a:t>
            </a:r>
            <a:r>
              <a:rPr lang="en-US" dirty="0"/>
              <a:t>»</a:t>
            </a:r>
            <a:endParaRPr lang="ru-RU" dirty="0"/>
          </a:p>
          <a:p>
            <a:r>
              <a:rPr lang="ru-RU" dirty="0"/>
              <a:t>Принимает ответственность за свои и чужие</a:t>
            </a:r>
            <a:r>
              <a:rPr lang="en-US" dirty="0"/>
              <a:t> </a:t>
            </a:r>
            <a:r>
              <a:rPr lang="ru-RU" dirty="0"/>
              <a:t>ошибки.</a:t>
            </a:r>
          </a:p>
          <a:p>
            <a:r>
              <a:rPr lang="ru-RU" dirty="0"/>
              <a:t>Напоминает о том, что цель еще не достигнута.</a:t>
            </a:r>
          </a:p>
          <a:p>
            <a:r>
              <a:rPr lang="ru-RU" dirty="0"/>
              <a:t>Отмечает первые успехи вместе со своими людьми.</a:t>
            </a:r>
          </a:p>
          <a:p>
            <a:pPr lvl="1"/>
            <a:r>
              <a:rPr lang="ru-RU" dirty="0"/>
              <a:t>Поблагодарите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0589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56BC18-1CF1-3B95-F7B4-047726510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898" y="0"/>
            <a:ext cx="3248102" cy="238636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BAC72-9F8A-1007-5A9E-7BD11AFC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22" y="432032"/>
            <a:ext cx="7045712" cy="761148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ru-RU" dirty="0"/>
              <a:t>Перформинг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D80F94-BA65-6DDA-3215-379498D0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22" y="1546845"/>
            <a:ext cx="9577039" cy="4842804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Команда </a:t>
            </a:r>
            <a:r>
              <a:rPr lang="ru-RU" b="1" dirty="0"/>
              <a:t>сплотилась</a:t>
            </a:r>
            <a:r>
              <a:rPr lang="ru-RU" dirty="0"/>
              <a:t> и работает </a:t>
            </a:r>
            <a:r>
              <a:rPr lang="ru-RU" b="1" dirty="0"/>
              <a:t>продуктивно</a:t>
            </a:r>
          </a:p>
          <a:p>
            <a:r>
              <a:rPr lang="ru-RU" dirty="0"/>
              <a:t>Команда уже выполнила первые сложные задачи и </a:t>
            </a:r>
            <a:r>
              <a:rPr lang="ru-RU" b="1" dirty="0"/>
              <a:t>отметила первые успехи</a:t>
            </a:r>
            <a:r>
              <a:rPr lang="ru-RU" dirty="0"/>
              <a:t>.</a:t>
            </a:r>
          </a:p>
          <a:p>
            <a:r>
              <a:rPr lang="ru-RU" dirty="0"/>
              <a:t>У команды появились </a:t>
            </a:r>
            <a:r>
              <a:rPr lang="ru-RU" b="1" dirty="0"/>
              <a:t>своя культура</a:t>
            </a:r>
            <a:r>
              <a:rPr lang="ru-RU" dirty="0"/>
              <a:t>, шутки, артефакты, язык, на котором она говорит.</a:t>
            </a:r>
          </a:p>
          <a:p>
            <a:r>
              <a:rPr lang="ru-RU" dirty="0"/>
              <a:t>Команда действует как </a:t>
            </a:r>
            <a:r>
              <a:rPr lang="ru-RU" b="1" dirty="0"/>
              <a:t>единое целое </a:t>
            </a:r>
            <a:r>
              <a:rPr lang="ru-RU" dirty="0"/>
              <a:t>на пути к цели. </a:t>
            </a:r>
            <a:r>
              <a:rPr lang="ru-RU" b="1" dirty="0"/>
              <a:t>«Мы»</a:t>
            </a:r>
            <a:endParaRPr lang="ru-RU" dirty="0"/>
          </a:p>
          <a:p>
            <a:r>
              <a:rPr lang="ru-RU" dirty="0"/>
              <a:t>Вся команда поддерживает </a:t>
            </a:r>
            <a:r>
              <a:rPr lang="ru-RU" b="1" dirty="0"/>
              <a:t>высокий темп работы</a:t>
            </a:r>
            <a:r>
              <a:rPr lang="ru-RU" dirty="0"/>
              <a:t>.</a:t>
            </a:r>
          </a:p>
          <a:p>
            <a:r>
              <a:rPr lang="ru-RU" dirty="0"/>
              <a:t>Количество общих встреч может снижаться, так как все ясно, и команда погружена в работу.</a:t>
            </a:r>
          </a:p>
          <a:p>
            <a:r>
              <a:rPr lang="ru-RU" dirty="0"/>
              <a:t>Возникает </a:t>
            </a:r>
            <a:r>
              <a:rPr lang="ru-RU" b="1" dirty="0"/>
              <a:t>синергия</a:t>
            </a:r>
            <a:r>
              <a:rPr lang="ru-RU" dirty="0"/>
              <a:t> — взаимное усиление профессиональных и личных качеств членов группы:</a:t>
            </a:r>
          </a:p>
          <a:p>
            <a:pPr lvl="1"/>
            <a:r>
              <a:rPr lang="ru-RU" dirty="0"/>
              <a:t>Слабости одного компенсируются сильными сторонами другого</a:t>
            </a:r>
          </a:p>
        </p:txBody>
      </p:sp>
    </p:spTree>
    <p:extLst>
      <p:ext uri="{BB962C8B-B14F-4D97-AF65-F5344CB8AC3E}">
        <p14:creationId xmlns:p14="http://schemas.microsoft.com/office/powerpoint/2010/main" val="2175937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AB569F-C59F-D6C9-D308-BF501C496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1644"/>
          </a:xfrm>
        </p:spPr>
        <p:txBody>
          <a:bodyPr/>
          <a:lstStyle/>
          <a:p>
            <a:r>
              <a:rPr lang="ru-RU" dirty="0"/>
              <a:t>Три клиента менеджера и их ожидания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B66E23-FF99-C8DA-9742-64B9A7FD2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149"/>
            <a:ext cx="10515600" cy="4560814"/>
          </a:xfrm>
        </p:spPr>
        <p:txBody>
          <a:bodyPr>
            <a:normAutofit/>
          </a:bodyPr>
          <a:lstStyle/>
          <a:p>
            <a:r>
              <a:rPr lang="ru-RU" dirty="0"/>
              <a:t>Какие есть ожидания у организации от менеджера?</a:t>
            </a:r>
          </a:p>
          <a:p>
            <a:pPr lvl="1"/>
            <a:r>
              <a:rPr lang="ru-RU" dirty="0"/>
              <a:t>Достигать целей компании</a:t>
            </a:r>
          </a:p>
          <a:p>
            <a:pPr lvl="1"/>
            <a:r>
              <a:rPr lang="ru-RU" dirty="0"/>
              <a:t>Эффективные бизнес-процессы: максимум прибыли, минимум затрат</a:t>
            </a:r>
          </a:p>
          <a:p>
            <a:r>
              <a:rPr lang="ru-RU" dirty="0"/>
              <a:t>Какие есть ожидания у команды от менеджера?</a:t>
            </a:r>
          </a:p>
          <a:p>
            <a:pPr lvl="1"/>
            <a:r>
              <a:rPr lang="ru-RU" u="sng" dirty="0"/>
              <a:t>Комфортная атмосфера</a:t>
            </a:r>
            <a:r>
              <a:rPr lang="ru-RU" dirty="0"/>
              <a:t>: поддержка команды, прозрачность взаимодействия, понятные приоритеты, комфорт, защита, безопасность, интерес</a:t>
            </a:r>
          </a:p>
          <a:p>
            <a:r>
              <a:rPr lang="ru-RU" dirty="0"/>
              <a:t>Какие есть ожидания у каждого сотрудника от менеджера? </a:t>
            </a:r>
          </a:p>
          <a:p>
            <a:pPr lvl="1"/>
            <a:r>
              <a:rPr lang="ru-RU" dirty="0"/>
              <a:t>Поддержка, понимание, грамотная обратная связь, одобрение, справедливая оценка, помощь в развитии, прозрачность в работе, чёткие метрики по которым будут оценивать работу</a:t>
            </a:r>
          </a:p>
        </p:txBody>
      </p:sp>
      <p:pic>
        <p:nvPicPr>
          <p:cNvPr id="2051" name="Picture 3" descr="page7image60906192">
            <a:extLst>
              <a:ext uri="{FF2B5EF4-FFF2-40B4-BE49-F238E27FC236}">
                <a16:creationId xmlns:a16="http://schemas.microsoft.com/office/drawing/2014/main" id="{FAB5BE89-60C1-13FF-5AF7-CF252475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632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age7image60906192">
            <a:extLst>
              <a:ext uri="{FF2B5EF4-FFF2-40B4-BE49-F238E27FC236}">
                <a16:creationId xmlns:a16="http://schemas.microsoft.com/office/drawing/2014/main" id="{C4E481C9-8E4C-804B-0A59-5635D7E3B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632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19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059ECF-D139-80A0-F667-E16892C86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85" y="387350"/>
            <a:ext cx="10515600" cy="939568"/>
          </a:xfrm>
        </p:spPr>
        <p:txBody>
          <a:bodyPr/>
          <a:lstStyle/>
          <a:p>
            <a:r>
              <a:rPr lang="ru-RU" dirty="0"/>
              <a:t>Действия лидера на этапе перформинга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659E29-4A07-423A-08C1-844DE5C59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85" y="1434781"/>
            <a:ext cx="10515600" cy="51778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Главная задача — </a:t>
            </a:r>
            <a:r>
              <a:rPr lang="ru-RU" strike="sngStrike" dirty="0"/>
              <a:t>не сглазить</a:t>
            </a:r>
            <a:r>
              <a:rPr lang="en-US" dirty="0"/>
              <a:t> </a:t>
            </a:r>
            <a:r>
              <a:rPr lang="ru-RU" dirty="0"/>
              <a:t>поддержание </a:t>
            </a:r>
            <a:r>
              <a:rPr lang="ru-RU" b="1" dirty="0"/>
              <a:t>ресурсного состояния команды</a:t>
            </a:r>
            <a:r>
              <a:rPr lang="ru-RU" dirty="0"/>
              <a:t> и сохранение синергии, которая возникает при успешном взаимодействии:</a:t>
            </a:r>
            <a:br>
              <a:rPr lang="ru-RU" dirty="0"/>
            </a:br>
            <a:r>
              <a:rPr lang="ru-RU" u="sng" dirty="0"/>
              <a:t>давать больше отдыхать</a:t>
            </a:r>
            <a:r>
              <a:rPr lang="ru-RU" dirty="0"/>
              <a:t>, </a:t>
            </a:r>
            <a:r>
              <a:rPr lang="ru-RU" u="sng" dirty="0"/>
              <a:t>развивать</a:t>
            </a:r>
            <a:r>
              <a:rPr lang="ru-RU" dirty="0"/>
              <a:t>, </a:t>
            </a:r>
            <a:r>
              <a:rPr lang="ru-RU" u="sng" dirty="0"/>
              <a:t>переключать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Следит за ресурсным состоянием команды. Дает отдыхать тем, кто много работал.</a:t>
            </a:r>
          </a:p>
          <a:p>
            <a:pPr lvl="1"/>
            <a:r>
              <a:rPr lang="ru-RU" dirty="0"/>
              <a:t>Найм стоит очень дорого, так что бережём людей и команду!</a:t>
            </a:r>
          </a:p>
          <a:p>
            <a:r>
              <a:rPr lang="ru-RU" dirty="0"/>
              <a:t>Публично </a:t>
            </a:r>
            <a:r>
              <a:rPr lang="ru-RU" b="1" dirty="0"/>
              <a:t>хвалит</a:t>
            </a:r>
            <a:r>
              <a:rPr lang="ru-RU" dirty="0"/>
              <a:t> за победы и отмечает достижения.</a:t>
            </a:r>
          </a:p>
          <a:p>
            <a:r>
              <a:rPr lang="ru-RU" dirty="0"/>
              <a:t>Дает много </a:t>
            </a:r>
            <a:r>
              <a:rPr lang="ru-RU" b="1" dirty="0"/>
              <a:t>свободы</a:t>
            </a:r>
            <a:r>
              <a:rPr lang="ru-RU" dirty="0"/>
              <a:t>, больше </a:t>
            </a:r>
            <a:r>
              <a:rPr lang="ru-RU" b="1" dirty="0"/>
              <a:t>делегирует</a:t>
            </a:r>
            <a:r>
              <a:rPr lang="ru-RU" dirty="0"/>
              <a:t>.</a:t>
            </a:r>
          </a:p>
          <a:p>
            <a:r>
              <a:rPr lang="ru-RU" dirty="0"/>
              <a:t>Если цель еще не достигнута, напоминает об этом.</a:t>
            </a:r>
          </a:p>
          <a:p>
            <a:r>
              <a:rPr lang="ru-RU" dirty="0"/>
              <a:t>Анализирует успехи и неудачи вместе с командой.</a:t>
            </a:r>
          </a:p>
          <a:p>
            <a:pPr lvl="1"/>
            <a:r>
              <a:rPr lang="ru-RU" dirty="0"/>
              <a:t>Ретроспективы )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9F3E92-DCCA-76D8-2B2F-2EDF3381C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685" y="5006899"/>
            <a:ext cx="3887315" cy="1851102"/>
          </a:xfrm>
          <a:prstGeom prst="rect">
            <a:avLst/>
          </a:prstGeom>
        </p:spPr>
      </p:pic>
      <p:pic>
        <p:nvPicPr>
          <p:cNvPr id="12289" name="Picture 1" descr="page29image49620320">
            <a:extLst>
              <a:ext uri="{FF2B5EF4-FFF2-40B4-BE49-F238E27FC236}">
                <a16:creationId xmlns:a16="http://schemas.microsoft.com/office/drawing/2014/main" id="{C5C9A9BE-96CC-1CB8-C44D-442368FB5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632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page29image49620528">
            <a:extLst>
              <a:ext uri="{FF2B5EF4-FFF2-40B4-BE49-F238E27FC236}">
                <a16:creationId xmlns:a16="http://schemas.microsoft.com/office/drawing/2014/main" id="{09C4F5DD-2381-C76A-1E4F-B3ABB1919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19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616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6D6ED-5EDF-6E43-770D-3D018F178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8416"/>
          </a:xfrm>
        </p:spPr>
        <p:txBody>
          <a:bodyPr/>
          <a:lstStyle/>
          <a:p>
            <a:r>
              <a:rPr lang="ru-RU" dirty="0"/>
              <a:t>Реформинг или аджорнинг</a:t>
            </a:r>
            <a:r>
              <a:rPr lang="en-US" dirty="0"/>
              <a:t> (adjourning)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B2026C-E476-C57C-125C-EA0956564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61"/>
            <a:ext cx="10515600" cy="4705002"/>
          </a:xfrm>
        </p:spPr>
        <p:txBody>
          <a:bodyPr/>
          <a:lstStyle/>
          <a:p>
            <a:r>
              <a:rPr lang="ru-RU" b="1" dirty="0"/>
              <a:t>Реформинг — </a:t>
            </a:r>
            <a:r>
              <a:rPr lang="ru-RU" dirty="0"/>
              <a:t>изменения в команде</a:t>
            </a:r>
            <a:r>
              <a:rPr lang="en-US" dirty="0"/>
              <a:t> (</a:t>
            </a:r>
            <a:r>
              <a:rPr lang="ru-RU" dirty="0"/>
              <a:t>кто-то приходит или уходит</a:t>
            </a:r>
            <a:r>
              <a:rPr lang="en-US" dirty="0"/>
              <a:t>)</a:t>
            </a:r>
            <a:endParaRPr lang="ru-RU" b="1" dirty="0"/>
          </a:p>
          <a:p>
            <a:r>
              <a:rPr lang="en-US" b="1" dirty="0"/>
              <a:t>Adjourning </a:t>
            </a:r>
            <a:r>
              <a:rPr lang="ru-RU" b="1" dirty="0"/>
              <a:t>— </a:t>
            </a:r>
            <a:r>
              <a:rPr lang="ru-RU" dirty="0"/>
              <a:t>команда завершила проект и расформировывается</a:t>
            </a:r>
          </a:p>
          <a:p>
            <a:pPr marL="0" indent="0">
              <a:buNone/>
            </a:pPr>
            <a:endParaRPr lang="ru-RU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164E46-1694-9601-6F9E-A0B1C373B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27" y="2564780"/>
            <a:ext cx="7370615" cy="37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10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page32image66415216">
            <a:extLst>
              <a:ext uri="{FF2B5EF4-FFF2-40B4-BE49-F238E27FC236}">
                <a16:creationId xmlns:a16="http://schemas.microsoft.com/office/drawing/2014/main" id="{27619522-B39D-A9FA-B3C4-55B0F47BA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959" y="3961303"/>
            <a:ext cx="5040041" cy="289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518E8-23BC-7BE3-E524-9C6FCD7E6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59429" cy="961870"/>
          </a:xfrm>
        </p:spPr>
        <p:txBody>
          <a:bodyPr>
            <a:normAutofit/>
          </a:bodyPr>
          <a:lstStyle/>
          <a:p>
            <a:r>
              <a:rPr lang="ru-RU" dirty="0"/>
              <a:t>Действия лидера, если команда распадается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9B52F0-A9D6-70D3-0EB9-EE17BCDFE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834"/>
            <a:ext cx="10515600" cy="4493129"/>
          </a:xfrm>
        </p:spPr>
        <p:txBody>
          <a:bodyPr/>
          <a:lstStyle/>
          <a:p>
            <a:r>
              <a:rPr lang="ru-RU" dirty="0"/>
              <a:t>Благодарит команду за работу.</a:t>
            </a:r>
          </a:p>
          <a:p>
            <a:r>
              <a:rPr lang="ru-RU" dirty="0"/>
              <a:t>Дает слово тем, кто покидает коллектив.</a:t>
            </a:r>
          </a:p>
          <a:p>
            <a:r>
              <a:rPr lang="ru-RU" dirty="0"/>
              <a:t>Показывает новую цель, если старая достигнута, а команда осталась в том же составе.</a:t>
            </a:r>
          </a:p>
          <a:p>
            <a:r>
              <a:rPr lang="ru-RU" dirty="0"/>
              <a:t>Нормально воспринимаем тот факт, что людям грустно.</a:t>
            </a:r>
          </a:p>
        </p:txBody>
      </p:sp>
    </p:spTree>
    <p:extLst>
      <p:ext uri="{BB962C8B-B14F-4D97-AF65-F5344CB8AC3E}">
        <p14:creationId xmlns:p14="http://schemas.microsoft.com/office/powerpoint/2010/main" val="1852689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490120-7362-A030-BE8F-76A19178B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676" y="317663"/>
            <a:ext cx="10515600" cy="1242695"/>
          </a:xfrm>
        </p:spPr>
        <p:txBody>
          <a:bodyPr>
            <a:normAutofit fontScale="90000"/>
          </a:bodyPr>
          <a:lstStyle/>
          <a:p>
            <a:r>
              <a:rPr lang="ru-RU" sz="4400" spc="200" dirty="0"/>
              <a:t>Методичка:</a:t>
            </a:r>
            <a:br>
              <a:rPr lang="ru-RU" sz="4400" spc="200" dirty="0"/>
            </a:br>
            <a:r>
              <a:rPr lang="ru-RU" sz="4400" spc="200" dirty="0"/>
              <a:t>Модель</a:t>
            </a:r>
            <a:r>
              <a:rPr lang="ru-RU" sz="4400" spc="25" dirty="0"/>
              <a:t> </a:t>
            </a:r>
            <a:r>
              <a:rPr lang="ru-RU" sz="4400" spc="225" dirty="0"/>
              <a:t>развития</a:t>
            </a:r>
            <a:r>
              <a:rPr lang="ru-RU" sz="4400" spc="25" dirty="0"/>
              <a:t> </a:t>
            </a:r>
            <a:r>
              <a:rPr lang="ru-RU" sz="4400" spc="240" dirty="0"/>
              <a:t>по</a:t>
            </a:r>
            <a:r>
              <a:rPr lang="ru-RU" sz="4400" spc="25" dirty="0"/>
              <a:t> </a:t>
            </a:r>
            <a:r>
              <a:rPr lang="ru-RU" sz="4400" spc="245" dirty="0"/>
              <a:t>Такману</a:t>
            </a:r>
            <a:endParaRPr lang="ru-RU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3BF086AC-20AB-9728-F222-A1C9300C68A5}"/>
              </a:ext>
            </a:extLst>
          </p:cNvPr>
          <p:cNvGrpSpPr/>
          <p:nvPr/>
        </p:nvGrpSpPr>
        <p:grpSpPr>
          <a:xfrm>
            <a:off x="1040084" y="1933212"/>
            <a:ext cx="10241280" cy="3651885"/>
            <a:chOff x="1040084" y="1933212"/>
            <a:chExt cx="10241280" cy="365188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1B13027-9363-193C-CF20-53273A796DBC}"/>
                </a:ext>
              </a:extLst>
            </p:cNvPr>
            <p:cNvSpPr/>
            <p:nvPr/>
          </p:nvSpPr>
          <p:spPr>
            <a:xfrm>
              <a:off x="1060580" y="1981199"/>
              <a:ext cx="0" cy="3583940"/>
            </a:xfrm>
            <a:custGeom>
              <a:avLst/>
              <a:gdLst/>
              <a:ahLst/>
              <a:cxnLst/>
              <a:rect l="l" t="t" r="r" b="b"/>
              <a:pathLst>
                <a:path h="3583940">
                  <a:moveTo>
                    <a:pt x="0" y="358392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597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3E4B67E8-757C-F7E8-4C7A-A2BB7DE113C4}"/>
                </a:ext>
              </a:extLst>
            </p:cNvPr>
            <p:cNvSpPr/>
            <p:nvPr/>
          </p:nvSpPr>
          <p:spPr>
            <a:xfrm>
              <a:off x="1044847" y="19379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59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913BE6D3-D795-6AE9-90C9-032048214384}"/>
                </a:ext>
              </a:extLst>
            </p:cNvPr>
            <p:cNvSpPr/>
            <p:nvPr/>
          </p:nvSpPr>
          <p:spPr>
            <a:xfrm>
              <a:off x="1044847" y="19379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597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79D37047-FE72-9EFF-0D6C-BDE23FD726A4}"/>
                </a:ext>
              </a:extLst>
            </p:cNvPr>
            <p:cNvSpPr/>
            <p:nvPr/>
          </p:nvSpPr>
          <p:spPr>
            <a:xfrm>
              <a:off x="1060450" y="5564219"/>
              <a:ext cx="10172700" cy="0"/>
            </a:xfrm>
            <a:custGeom>
              <a:avLst/>
              <a:gdLst/>
              <a:ahLst/>
              <a:cxnLst/>
              <a:rect l="l" t="t" r="r" b="b"/>
              <a:pathLst>
                <a:path w="10172700">
                  <a:moveTo>
                    <a:pt x="0" y="0"/>
                  </a:moveTo>
                  <a:lnTo>
                    <a:pt x="10172440" y="0"/>
                  </a:lnTo>
                </a:path>
              </a:pathLst>
            </a:custGeom>
            <a:ln w="9524">
              <a:solidFill>
                <a:srgbClr val="5597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C3337835-7137-76A1-3DDA-5CF9FB08C970}"/>
                </a:ext>
              </a:extLst>
            </p:cNvPr>
            <p:cNvSpPr/>
            <p:nvPr/>
          </p:nvSpPr>
          <p:spPr>
            <a:xfrm>
              <a:off x="11232890" y="55484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59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BB62B568-519C-B2EC-856D-A2EF93B3F66F}"/>
                </a:ext>
              </a:extLst>
            </p:cNvPr>
            <p:cNvSpPr/>
            <p:nvPr/>
          </p:nvSpPr>
          <p:spPr>
            <a:xfrm>
              <a:off x="11232890" y="55484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597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F2DC839-D9CD-9CAF-D9E8-8BA48EC1B0E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841" y="2287267"/>
              <a:ext cx="1851148" cy="3270601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6C7A037E-4D30-B07F-590E-2D90CC34600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1199" y="2287267"/>
              <a:ext cx="1851148" cy="3270601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E9EA95E2-57F8-6F93-34B4-E3531985B93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7557" y="2287267"/>
              <a:ext cx="1851149" cy="3270601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A3695531-5E64-01EB-B03C-B0B654A0A0C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3915" y="2287267"/>
              <a:ext cx="1851148" cy="3270601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BD054982-D82B-07CC-6263-D2C5205D545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0270" y="2287267"/>
              <a:ext cx="1851148" cy="3270601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F9822647-66F5-A1F6-CBCE-54C964312FB9}"/>
                </a:ext>
              </a:extLst>
            </p:cNvPr>
            <p:cNvSpPr/>
            <p:nvPr/>
          </p:nvSpPr>
          <p:spPr>
            <a:xfrm>
              <a:off x="1211040" y="2931037"/>
              <a:ext cx="7976234" cy="2205990"/>
            </a:xfrm>
            <a:custGeom>
              <a:avLst/>
              <a:gdLst/>
              <a:ahLst/>
              <a:cxnLst/>
              <a:rect l="l" t="t" r="r" b="b"/>
              <a:pathLst>
                <a:path w="7976234" h="2205990">
                  <a:moveTo>
                    <a:pt x="0" y="1510137"/>
                  </a:moveTo>
                  <a:lnTo>
                    <a:pt x="23614" y="1474553"/>
                  </a:lnTo>
                  <a:lnTo>
                    <a:pt x="47387" y="1439161"/>
                  </a:lnTo>
                  <a:lnTo>
                    <a:pt x="71477" y="1404151"/>
                  </a:lnTo>
                  <a:lnTo>
                    <a:pt x="96042" y="1369713"/>
                  </a:lnTo>
                  <a:lnTo>
                    <a:pt x="121242" y="1336040"/>
                  </a:lnTo>
                  <a:lnTo>
                    <a:pt x="147234" y="1303322"/>
                  </a:lnTo>
                  <a:lnTo>
                    <a:pt x="174178" y="1271750"/>
                  </a:lnTo>
                  <a:lnTo>
                    <a:pt x="202232" y="1241515"/>
                  </a:lnTo>
                  <a:lnTo>
                    <a:pt x="231553" y="1212808"/>
                  </a:lnTo>
                  <a:lnTo>
                    <a:pt x="262302" y="1185821"/>
                  </a:lnTo>
                  <a:lnTo>
                    <a:pt x="294636" y="1160743"/>
                  </a:lnTo>
                  <a:lnTo>
                    <a:pt x="328714" y="1137767"/>
                  </a:lnTo>
                  <a:lnTo>
                    <a:pt x="364695" y="1117083"/>
                  </a:lnTo>
                  <a:lnTo>
                    <a:pt x="402736" y="1098882"/>
                  </a:lnTo>
                  <a:lnTo>
                    <a:pt x="442997" y="1083355"/>
                  </a:lnTo>
                  <a:lnTo>
                    <a:pt x="485637" y="1070694"/>
                  </a:lnTo>
                  <a:lnTo>
                    <a:pt x="530813" y="1061089"/>
                  </a:lnTo>
                  <a:lnTo>
                    <a:pt x="578684" y="1054731"/>
                  </a:lnTo>
                  <a:lnTo>
                    <a:pt x="629408" y="1051812"/>
                  </a:lnTo>
                  <a:lnTo>
                    <a:pt x="683146" y="1052521"/>
                  </a:lnTo>
                  <a:lnTo>
                    <a:pt x="740054" y="1057051"/>
                  </a:lnTo>
                  <a:lnTo>
                    <a:pt x="800291" y="1065593"/>
                  </a:lnTo>
                  <a:lnTo>
                    <a:pt x="864016" y="1078337"/>
                  </a:lnTo>
                  <a:lnTo>
                    <a:pt x="919820" y="1094727"/>
                  </a:lnTo>
                  <a:lnTo>
                    <a:pt x="977609" y="1118522"/>
                  </a:lnTo>
                  <a:lnTo>
                    <a:pt x="1037347" y="1149066"/>
                  </a:lnTo>
                  <a:lnTo>
                    <a:pt x="1099000" y="1185704"/>
                  </a:lnTo>
                  <a:lnTo>
                    <a:pt x="1162534" y="1227779"/>
                  </a:lnTo>
                  <a:lnTo>
                    <a:pt x="1194995" y="1250650"/>
                  </a:lnTo>
                  <a:lnTo>
                    <a:pt x="1227912" y="1274635"/>
                  </a:lnTo>
                  <a:lnTo>
                    <a:pt x="1261283" y="1299652"/>
                  </a:lnTo>
                  <a:lnTo>
                    <a:pt x="1295102" y="1325617"/>
                  </a:lnTo>
                  <a:lnTo>
                    <a:pt x="1329365" y="1352451"/>
                  </a:lnTo>
                  <a:lnTo>
                    <a:pt x="1364067" y="1380069"/>
                  </a:lnTo>
                  <a:lnTo>
                    <a:pt x="1399205" y="1408392"/>
                  </a:lnTo>
                  <a:lnTo>
                    <a:pt x="1434774" y="1437335"/>
                  </a:lnTo>
                  <a:lnTo>
                    <a:pt x="1470769" y="1466819"/>
                  </a:lnTo>
                  <a:lnTo>
                    <a:pt x="1507186" y="1496759"/>
                  </a:lnTo>
                  <a:lnTo>
                    <a:pt x="1544021" y="1527076"/>
                  </a:lnTo>
                  <a:lnTo>
                    <a:pt x="1581270" y="1557686"/>
                  </a:lnTo>
                  <a:lnTo>
                    <a:pt x="1618928" y="1588507"/>
                  </a:lnTo>
                  <a:lnTo>
                    <a:pt x="1656991" y="1619458"/>
                  </a:lnTo>
                  <a:lnTo>
                    <a:pt x="1695454" y="1650457"/>
                  </a:lnTo>
                  <a:lnTo>
                    <a:pt x="1734314" y="1681421"/>
                  </a:lnTo>
                  <a:lnTo>
                    <a:pt x="1773565" y="1712269"/>
                  </a:lnTo>
                  <a:lnTo>
                    <a:pt x="1813204" y="1742919"/>
                  </a:lnTo>
                  <a:lnTo>
                    <a:pt x="1853225" y="1773289"/>
                  </a:lnTo>
                  <a:lnTo>
                    <a:pt x="1893626" y="1803296"/>
                  </a:lnTo>
                  <a:lnTo>
                    <a:pt x="1934401" y="1832859"/>
                  </a:lnTo>
                  <a:lnTo>
                    <a:pt x="1975546" y="1861896"/>
                  </a:lnTo>
                  <a:lnTo>
                    <a:pt x="2017056" y="1890324"/>
                  </a:lnTo>
                  <a:lnTo>
                    <a:pt x="2058928" y="1918062"/>
                  </a:lnTo>
                  <a:lnTo>
                    <a:pt x="2101157" y="1945028"/>
                  </a:lnTo>
                  <a:lnTo>
                    <a:pt x="2143739" y="1971140"/>
                  </a:lnTo>
                  <a:lnTo>
                    <a:pt x="2186669" y="1996316"/>
                  </a:lnTo>
                  <a:lnTo>
                    <a:pt x="2229942" y="2020474"/>
                  </a:lnTo>
                  <a:lnTo>
                    <a:pt x="2273556" y="2043531"/>
                  </a:lnTo>
                  <a:lnTo>
                    <a:pt x="2317505" y="2065406"/>
                  </a:lnTo>
                  <a:lnTo>
                    <a:pt x="2361784" y="2086018"/>
                  </a:lnTo>
                  <a:lnTo>
                    <a:pt x="2406390" y="2105283"/>
                  </a:lnTo>
                  <a:lnTo>
                    <a:pt x="2451319" y="2123120"/>
                  </a:lnTo>
                  <a:lnTo>
                    <a:pt x="2496565" y="2139447"/>
                  </a:lnTo>
                  <a:lnTo>
                    <a:pt x="2542125" y="2154182"/>
                  </a:lnTo>
                  <a:lnTo>
                    <a:pt x="2587994" y="2167243"/>
                  </a:lnTo>
                  <a:lnTo>
                    <a:pt x="2634168" y="2178549"/>
                  </a:lnTo>
                  <a:lnTo>
                    <a:pt x="2680642" y="2188016"/>
                  </a:lnTo>
                  <a:lnTo>
                    <a:pt x="2727412" y="2195563"/>
                  </a:lnTo>
                  <a:lnTo>
                    <a:pt x="2774475" y="2201108"/>
                  </a:lnTo>
                  <a:lnTo>
                    <a:pt x="2821824" y="2204570"/>
                  </a:lnTo>
                  <a:lnTo>
                    <a:pt x="2869457" y="2205865"/>
                  </a:lnTo>
                  <a:lnTo>
                    <a:pt x="2917368" y="2204913"/>
                  </a:lnTo>
                  <a:lnTo>
                    <a:pt x="2965554" y="2201631"/>
                  </a:lnTo>
                  <a:lnTo>
                    <a:pt x="3014010" y="2195937"/>
                  </a:lnTo>
                  <a:lnTo>
                    <a:pt x="3083915" y="2183523"/>
                  </a:lnTo>
                  <a:lnTo>
                    <a:pt x="3154787" y="2166236"/>
                  </a:lnTo>
                  <a:lnTo>
                    <a:pt x="3226604" y="2144315"/>
                  </a:lnTo>
                  <a:lnTo>
                    <a:pt x="3262860" y="2131693"/>
                  </a:lnTo>
                  <a:lnTo>
                    <a:pt x="3299344" y="2118002"/>
                  </a:lnTo>
                  <a:lnTo>
                    <a:pt x="3336054" y="2103274"/>
                  </a:lnTo>
                  <a:lnTo>
                    <a:pt x="3372986" y="2087538"/>
                  </a:lnTo>
                  <a:lnTo>
                    <a:pt x="3410137" y="2070825"/>
                  </a:lnTo>
                  <a:lnTo>
                    <a:pt x="3447505" y="2053164"/>
                  </a:lnTo>
                  <a:lnTo>
                    <a:pt x="3485088" y="2034587"/>
                  </a:lnTo>
                  <a:lnTo>
                    <a:pt x="3522882" y="2015122"/>
                  </a:lnTo>
                  <a:lnTo>
                    <a:pt x="3560884" y="1994800"/>
                  </a:lnTo>
                  <a:lnTo>
                    <a:pt x="3599092" y="1973651"/>
                  </a:lnTo>
                  <a:lnTo>
                    <a:pt x="3637504" y="1951705"/>
                  </a:lnTo>
                  <a:lnTo>
                    <a:pt x="3676115" y="1928993"/>
                  </a:lnTo>
                  <a:lnTo>
                    <a:pt x="3714924" y="1905544"/>
                  </a:lnTo>
                  <a:lnTo>
                    <a:pt x="3753928" y="1881389"/>
                  </a:lnTo>
                  <a:lnTo>
                    <a:pt x="3793124" y="1856558"/>
                  </a:lnTo>
                  <a:lnTo>
                    <a:pt x="3832509" y="1831080"/>
                  </a:lnTo>
                  <a:lnTo>
                    <a:pt x="3872080" y="1804987"/>
                  </a:lnTo>
                  <a:lnTo>
                    <a:pt x="3911835" y="1778308"/>
                  </a:lnTo>
                  <a:lnTo>
                    <a:pt x="3951770" y="1751073"/>
                  </a:lnTo>
                  <a:lnTo>
                    <a:pt x="3991884" y="1723312"/>
                  </a:lnTo>
                  <a:lnTo>
                    <a:pt x="4032173" y="1695056"/>
                  </a:lnTo>
                  <a:lnTo>
                    <a:pt x="4072635" y="1666334"/>
                  </a:lnTo>
                  <a:lnTo>
                    <a:pt x="4113266" y="1637178"/>
                  </a:lnTo>
                  <a:lnTo>
                    <a:pt x="4154065" y="1607616"/>
                  </a:lnTo>
                  <a:lnTo>
                    <a:pt x="4195027" y="1577679"/>
                  </a:lnTo>
                  <a:lnTo>
                    <a:pt x="4236151" y="1547398"/>
                  </a:lnTo>
                  <a:lnTo>
                    <a:pt x="4277434" y="1516802"/>
                  </a:lnTo>
                  <a:lnTo>
                    <a:pt x="4318872" y="1485921"/>
                  </a:lnTo>
                  <a:lnTo>
                    <a:pt x="4360464" y="1454785"/>
                  </a:lnTo>
                  <a:lnTo>
                    <a:pt x="4402206" y="1423426"/>
                  </a:lnTo>
                  <a:lnTo>
                    <a:pt x="4444096" y="1391872"/>
                  </a:lnTo>
                  <a:lnTo>
                    <a:pt x="4486130" y="1360154"/>
                  </a:lnTo>
                  <a:lnTo>
                    <a:pt x="4528307" y="1328302"/>
                  </a:lnTo>
                  <a:lnTo>
                    <a:pt x="4570622" y="1296347"/>
                  </a:lnTo>
                  <a:lnTo>
                    <a:pt x="4613075" y="1264317"/>
                  </a:lnTo>
                  <a:lnTo>
                    <a:pt x="4655660" y="1232244"/>
                  </a:lnTo>
                  <a:lnTo>
                    <a:pt x="4698377" y="1200158"/>
                  </a:lnTo>
                  <a:lnTo>
                    <a:pt x="4741222" y="1168088"/>
                  </a:lnTo>
                  <a:lnTo>
                    <a:pt x="4784193" y="1136066"/>
                  </a:lnTo>
                  <a:lnTo>
                    <a:pt x="4827286" y="1104120"/>
                  </a:lnTo>
                  <a:lnTo>
                    <a:pt x="4870499" y="1072281"/>
                  </a:lnTo>
                  <a:lnTo>
                    <a:pt x="4913829" y="1040579"/>
                  </a:lnTo>
                  <a:lnTo>
                    <a:pt x="4957273" y="1009045"/>
                  </a:lnTo>
                  <a:lnTo>
                    <a:pt x="5000829" y="977708"/>
                  </a:lnTo>
                  <a:lnTo>
                    <a:pt x="5044493" y="946599"/>
                  </a:lnTo>
                  <a:lnTo>
                    <a:pt x="5088264" y="915747"/>
                  </a:lnTo>
                  <a:lnTo>
                    <a:pt x="5132137" y="885184"/>
                  </a:lnTo>
                  <a:lnTo>
                    <a:pt x="5176112" y="854938"/>
                  </a:lnTo>
                  <a:lnTo>
                    <a:pt x="5220183" y="825040"/>
                  </a:lnTo>
                  <a:lnTo>
                    <a:pt x="5264350" y="795521"/>
                  </a:lnTo>
                  <a:lnTo>
                    <a:pt x="5308609" y="766410"/>
                  </a:lnTo>
                  <a:lnTo>
                    <a:pt x="5352957" y="737737"/>
                  </a:lnTo>
                  <a:lnTo>
                    <a:pt x="5397392" y="709533"/>
                  </a:lnTo>
                  <a:lnTo>
                    <a:pt x="5441911" y="681828"/>
                  </a:lnTo>
                  <a:lnTo>
                    <a:pt x="5486510" y="654651"/>
                  </a:lnTo>
                  <a:lnTo>
                    <a:pt x="5531188" y="628034"/>
                  </a:lnTo>
                  <a:lnTo>
                    <a:pt x="5575941" y="602006"/>
                  </a:lnTo>
                  <a:lnTo>
                    <a:pt x="5620767" y="576597"/>
                  </a:lnTo>
                  <a:lnTo>
                    <a:pt x="5665663" y="551837"/>
                  </a:lnTo>
                  <a:lnTo>
                    <a:pt x="5710627" y="527757"/>
                  </a:lnTo>
                  <a:lnTo>
                    <a:pt x="5755654" y="504386"/>
                  </a:lnTo>
                  <a:lnTo>
                    <a:pt x="5800743" y="481755"/>
                  </a:lnTo>
                  <a:lnTo>
                    <a:pt x="5845891" y="459894"/>
                  </a:lnTo>
                  <a:lnTo>
                    <a:pt x="5891095" y="438833"/>
                  </a:lnTo>
                  <a:lnTo>
                    <a:pt x="5936353" y="418602"/>
                  </a:lnTo>
                  <a:lnTo>
                    <a:pt x="5981661" y="399232"/>
                  </a:lnTo>
                  <a:lnTo>
                    <a:pt x="6027016" y="380751"/>
                  </a:lnTo>
                  <a:lnTo>
                    <a:pt x="6072417" y="363192"/>
                  </a:lnTo>
                  <a:lnTo>
                    <a:pt x="6117860" y="346583"/>
                  </a:lnTo>
                  <a:lnTo>
                    <a:pt x="6163342" y="330954"/>
                  </a:lnTo>
                  <a:lnTo>
                    <a:pt x="6208861" y="316337"/>
                  </a:lnTo>
                  <a:lnTo>
                    <a:pt x="6304919" y="287115"/>
                  </a:lnTo>
                  <a:lnTo>
                    <a:pt x="6398299" y="259734"/>
                  </a:lnTo>
                  <a:lnTo>
                    <a:pt x="6488999" y="234135"/>
                  </a:lnTo>
                  <a:lnTo>
                    <a:pt x="6577020" y="210260"/>
                  </a:lnTo>
                  <a:lnTo>
                    <a:pt x="6662361" y="188047"/>
                  </a:lnTo>
                  <a:lnTo>
                    <a:pt x="6745021" y="167440"/>
                  </a:lnTo>
                  <a:lnTo>
                    <a:pt x="6825001" y="148377"/>
                  </a:lnTo>
                  <a:lnTo>
                    <a:pt x="6902298" y="130800"/>
                  </a:lnTo>
                  <a:lnTo>
                    <a:pt x="6976914" y="114650"/>
                  </a:lnTo>
                  <a:lnTo>
                    <a:pt x="7048847" y="99867"/>
                  </a:lnTo>
                  <a:lnTo>
                    <a:pt x="7118098" y="86392"/>
                  </a:lnTo>
                  <a:lnTo>
                    <a:pt x="7184664" y="74166"/>
                  </a:lnTo>
                  <a:lnTo>
                    <a:pt x="7248547" y="63130"/>
                  </a:lnTo>
                  <a:lnTo>
                    <a:pt x="7309745" y="53225"/>
                  </a:lnTo>
                  <a:lnTo>
                    <a:pt x="7368258" y="44390"/>
                  </a:lnTo>
                  <a:lnTo>
                    <a:pt x="7424085" y="36567"/>
                  </a:lnTo>
                  <a:lnTo>
                    <a:pt x="7477227" y="29697"/>
                  </a:lnTo>
                  <a:lnTo>
                    <a:pt x="7527682" y="23721"/>
                  </a:lnTo>
                  <a:lnTo>
                    <a:pt x="7575450" y="18578"/>
                  </a:lnTo>
                  <a:lnTo>
                    <a:pt x="7620531" y="14211"/>
                  </a:lnTo>
                  <a:lnTo>
                    <a:pt x="7662923" y="10559"/>
                  </a:lnTo>
                  <a:lnTo>
                    <a:pt x="7702627" y="7564"/>
                  </a:lnTo>
                  <a:lnTo>
                    <a:pt x="7773968" y="3305"/>
                  </a:lnTo>
                  <a:lnTo>
                    <a:pt x="7834549" y="961"/>
                  </a:lnTo>
                  <a:lnTo>
                    <a:pt x="7884366" y="59"/>
                  </a:lnTo>
                  <a:lnTo>
                    <a:pt x="7905237" y="0"/>
                  </a:lnTo>
                  <a:lnTo>
                    <a:pt x="7923415" y="123"/>
                  </a:lnTo>
                  <a:lnTo>
                    <a:pt x="7938901" y="369"/>
                  </a:lnTo>
                  <a:lnTo>
                    <a:pt x="7951693" y="680"/>
                  </a:lnTo>
                  <a:lnTo>
                    <a:pt x="7961791" y="995"/>
                  </a:lnTo>
                  <a:lnTo>
                    <a:pt x="7969194" y="1256"/>
                  </a:lnTo>
                  <a:lnTo>
                    <a:pt x="7973903" y="1403"/>
                  </a:lnTo>
                  <a:lnTo>
                    <a:pt x="7975916" y="1377"/>
                  </a:lnTo>
                </a:path>
              </a:pathLst>
            </a:custGeom>
            <a:ln w="25399">
              <a:solidFill>
                <a:srgbClr val="4271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9">
            <a:extLst>
              <a:ext uri="{FF2B5EF4-FFF2-40B4-BE49-F238E27FC236}">
                <a16:creationId xmlns:a16="http://schemas.microsoft.com/office/drawing/2014/main" id="{989FDDC3-70EA-62B0-C0C3-B42031F825D9}"/>
              </a:ext>
            </a:extLst>
          </p:cNvPr>
          <p:cNvSpPr txBox="1"/>
          <p:nvPr/>
        </p:nvSpPr>
        <p:spPr>
          <a:xfrm>
            <a:off x="1134841" y="1923667"/>
            <a:ext cx="1851660" cy="367030"/>
          </a:xfrm>
          <a:prstGeom prst="rect">
            <a:avLst/>
          </a:prstGeom>
          <a:solidFill>
            <a:srgbClr val="004B70"/>
          </a:solidFill>
        </p:spPr>
        <p:txBody>
          <a:bodyPr vert="horz" wrap="square" lIns="0" tIns="97790" rIns="0" bIns="0" rtlCol="0">
            <a:spAutoFit/>
          </a:bodyPr>
          <a:lstStyle/>
          <a:p>
            <a:pPr marL="605790">
              <a:lnSpc>
                <a:spcPct val="100000"/>
              </a:lnSpc>
              <a:spcBef>
                <a:spcPts val="770"/>
              </a:spcBef>
            </a:pPr>
            <a:r>
              <a:rPr sz="1000" b="1" spc="70" dirty="0">
                <a:solidFill>
                  <a:srgbClr val="FFFFFF"/>
                </a:solidFill>
                <a:latin typeface="Arial"/>
                <a:cs typeface="Arial"/>
              </a:rPr>
              <a:t>Форминг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D9BFDE31-6DE9-8CB6-EF9F-E0250530A3FE}"/>
              </a:ext>
            </a:extLst>
          </p:cNvPr>
          <p:cNvSpPr txBox="1"/>
          <p:nvPr/>
        </p:nvSpPr>
        <p:spPr>
          <a:xfrm>
            <a:off x="3171199" y="1923667"/>
            <a:ext cx="1851660" cy="368935"/>
          </a:xfrm>
          <a:prstGeom prst="rect">
            <a:avLst/>
          </a:prstGeom>
          <a:solidFill>
            <a:srgbClr val="013755"/>
          </a:solidFill>
        </p:spPr>
        <p:txBody>
          <a:bodyPr vert="horz" wrap="square" lIns="0" tIns="103505" rIns="0" bIns="0" rtlCol="0">
            <a:spAutoFit/>
          </a:bodyPr>
          <a:lstStyle/>
          <a:p>
            <a:pPr marL="563880">
              <a:lnSpc>
                <a:spcPct val="100000"/>
              </a:lnSpc>
              <a:spcBef>
                <a:spcPts val="815"/>
              </a:spcBef>
            </a:pPr>
            <a:r>
              <a:rPr sz="1000" b="1" spc="60" dirty="0">
                <a:solidFill>
                  <a:srgbClr val="FFFFFF"/>
                </a:solidFill>
                <a:latin typeface="Arial"/>
                <a:cs typeface="Arial"/>
              </a:rPr>
              <a:t>Шторминг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3A9473E7-A613-F7C8-F1F0-256E30853EC6}"/>
              </a:ext>
            </a:extLst>
          </p:cNvPr>
          <p:cNvSpPr txBox="1"/>
          <p:nvPr/>
        </p:nvSpPr>
        <p:spPr>
          <a:xfrm>
            <a:off x="5207556" y="1923667"/>
            <a:ext cx="1851660" cy="369570"/>
          </a:xfrm>
          <a:prstGeom prst="rect">
            <a:avLst/>
          </a:prstGeom>
          <a:solidFill>
            <a:srgbClr val="012237"/>
          </a:solidFill>
        </p:spPr>
        <p:txBody>
          <a:bodyPr vert="horz" wrap="square" lIns="0" tIns="103505" rIns="0" bIns="0" rtlCol="0">
            <a:spAutoFit/>
          </a:bodyPr>
          <a:lstStyle/>
          <a:p>
            <a:pPr marL="614045">
              <a:lnSpc>
                <a:spcPct val="100000"/>
              </a:lnSpc>
              <a:spcBef>
                <a:spcPts val="815"/>
              </a:spcBef>
            </a:pPr>
            <a:r>
              <a:rPr sz="1000" b="1" spc="70" dirty="0">
                <a:solidFill>
                  <a:srgbClr val="FFFFFF"/>
                </a:solidFill>
                <a:latin typeface="Arial"/>
                <a:cs typeface="Arial"/>
              </a:rPr>
              <a:t>Норминг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5C1BFE20-7C3F-D8DE-F6FE-60A594EC2454}"/>
              </a:ext>
            </a:extLst>
          </p:cNvPr>
          <p:cNvSpPr txBox="1"/>
          <p:nvPr/>
        </p:nvSpPr>
        <p:spPr>
          <a:xfrm>
            <a:off x="7243915" y="1923667"/>
            <a:ext cx="1851660" cy="369570"/>
          </a:xfrm>
          <a:prstGeom prst="rect">
            <a:avLst/>
          </a:prstGeom>
          <a:solidFill>
            <a:srgbClr val="001829"/>
          </a:solidFill>
        </p:spPr>
        <p:txBody>
          <a:bodyPr vert="horz" wrap="square" lIns="0" tIns="103505" rIns="0" bIns="0" rtlCol="0">
            <a:spAutoFit/>
          </a:bodyPr>
          <a:lstStyle/>
          <a:p>
            <a:pPr marL="475615">
              <a:lnSpc>
                <a:spcPct val="100000"/>
              </a:lnSpc>
              <a:spcBef>
                <a:spcPts val="815"/>
              </a:spcBef>
            </a:pPr>
            <a:r>
              <a:rPr sz="1000" b="1" spc="55" dirty="0">
                <a:solidFill>
                  <a:srgbClr val="FFFFFF"/>
                </a:solidFill>
                <a:latin typeface="Arial"/>
                <a:cs typeface="Arial"/>
              </a:rPr>
              <a:t>Перформинг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6AAAA4A1-1FCF-6B1A-7A5E-103D1C9EFDB3}"/>
              </a:ext>
            </a:extLst>
          </p:cNvPr>
          <p:cNvSpPr txBox="1"/>
          <p:nvPr/>
        </p:nvSpPr>
        <p:spPr>
          <a:xfrm>
            <a:off x="9280270" y="1923667"/>
            <a:ext cx="1851660" cy="369570"/>
          </a:xfrm>
          <a:prstGeom prst="rect">
            <a:avLst/>
          </a:prstGeom>
          <a:solidFill>
            <a:srgbClr val="000A16"/>
          </a:solidFill>
        </p:spPr>
        <p:txBody>
          <a:bodyPr vert="horz" wrap="square" lIns="0" tIns="103505" rIns="0" bIns="0" rtlCol="0">
            <a:spAutoFit/>
          </a:bodyPr>
          <a:lstStyle/>
          <a:p>
            <a:pPr marL="525145">
              <a:lnSpc>
                <a:spcPct val="100000"/>
              </a:lnSpc>
              <a:spcBef>
                <a:spcPts val="815"/>
              </a:spcBef>
            </a:pPr>
            <a:r>
              <a:rPr sz="1000" b="1" spc="80" dirty="0">
                <a:solidFill>
                  <a:srgbClr val="FFFFFF"/>
                </a:solidFill>
                <a:latin typeface="Arial"/>
                <a:cs typeface="Arial"/>
              </a:rPr>
              <a:t>Аджурнинг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3956C856-CBA2-0BB1-0F34-D275ED6616A4}"/>
              </a:ext>
            </a:extLst>
          </p:cNvPr>
          <p:cNvSpPr/>
          <p:nvPr/>
        </p:nvSpPr>
        <p:spPr>
          <a:xfrm>
            <a:off x="9214371" y="2931032"/>
            <a:ext cx="1945005" cy="0"/>
          </a:xfrm>
          <a:custGeom>
            <a:avLst/>
            <a:gdLst/>
            <a:ahLst/>
            <a:cxnLst/>
            <a:rect l="l" t="t" r="r" b="b"/>
            <a:pathLst>
              <a:path w="1945004">
                <a:moveTo>
                  <a:pt x="0" y="0"/>
                </a:moveTo>
                <a:lnTo>
                  <a:pt x="1944462" y="0"/>
                </a:lnTo>
              </a:path>
            </a:pathLst>
          </a:custGeom>
          <a:ln w="25399">
            <a:solidFill>
              <a:srgbClr val="5597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3E6553B1-4CB5-6F03-9E73-589032B398D3}"/>
              </a:ext>
            </a:extLst>
          </p:cNvPr>
          <p:cNvSpPr txBox="1"/>
          <p:nvPr/>
        </p:nvSpPr>
        <p:spPr>
          <a:xfrm>
            <a:off x="704106" y="2867918"/>
            <a:ext cx="242570" cy="1752600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400" spc="60" dirty="0">
                <a:latin typeface="Arial"/>
                <a:cs typeface="Arial"/>
              </a:rPr>
              <a:t>ЭФФЕКТИВНОСТЬ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BF81E1DD-50DE-5FC5-8653-127260572FB4}"/>
              </a:ext>
            </a:extLst>
          </p:cNvPr>
          <p:cNvSpPr txBox="1"/>
          <p:nvPr/>
        </p:nvSpPr>
        <p:spPr>
          <a:xfrm>
            <a:off x="5847931" y="5676703"/>
            <a:ext cx="701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0" dirty="0">
                <a:latin typeface="Arial"/>
                <a:cs typeface="Arial"/>
              </a:rPr>
              <a:t>ВРЕМЯ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7097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B14BD-92BC-59A9-7BD7-47E8E87A4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6114"/>
          </a:xfrm>
        </p:spPr>
        <p:txBody>
          <a:bodyPr/>
          <a:lstStyle/>
          <a:p>
            <a:r>
              <a:rPr lang="ru-RU" dirty="0"/>
              <a:t>Ключевые идеи</a:t>
            </a:r>
            <a:r>
              <a:rPr lang="en-US" dirty="0"/>
              <a:t> </a:t>
            </a:r>
            <a:r>
              <a:rPr lang="ru-RU" dirty="0"/>
              <a:t>про командную динамику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8F08E7-7402-0755-BB80-4FC69E9BC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112"/>
            <a:ext cx="10515600" cy="4693851"/>
          </a:xfrm>
        </p:spPr>
        <p:txBody>
          <a:bodyPr>
            <a:normAutofit/>
          </a:bodyPr>
          <a:lstStyle/>
          <a:p>
            <a:r>
              <a:rPr lang="ru-RU" dirty="0"/>
              <a:t>Команда </a:t>
            </a:r>
            <a:r>
              <a:rPr lang="ru-RU" b="1" dirty="0"/>
              <a:t>не становится эффективной сразу</a:t>
            </a:r>
            <a:r>
              <a:rPr lang="ru-RU" dirty="0"/>
              <a:t>.</a:t>
            </a:r>
          </a:p>
          <a:p>
            <a:r>
              <a:rPr lang="ru-RU" dirty="0"/>
              <a:t>Для этого </a:t>
            </a:r>
            <a:r>
              <a:rPr lang="ru-RU" b="1" dirty="0"/>
              <a:t>нужно время</a:t>
            </a:r>
            <a:r>
              <a:rPr lang="ru-RU" dirty="0"/>
              <a:t> и осознанные действия лидера.</a:t>
            </a:r>
          </a:p>
          <a:p>
            <a:r>
              <a:rPr lang="ru-RU" dirty="0"/>
              <a:t>Вы ведете команду к этапу перформинга, преодолевая пороки команды.</a:t>
            </a:r>
          </a:p>
          <a:p>
            <a:r>
              <a:rPr lang="ru-RU" dirty="0"/>
              <a:t>Выход на </a:t>
            </a:r>
            <a:r>
              <a:rPr lang="ru-RU" b="1" dirty="0"/>
              <a:t>перформинг</a:t>
            </a:r>
            <a:r>
              <a:rPr lang="ru-RU" dirty="0"/>
              <a:t> означает начало </a:t>
            </a:r>
            <a:r>
              <a:rPr lang="ru-RU" b="1" dirty="0"/>
              <a:t>синергетического</a:t>
            </a:r>
            <a:r>
              <a:rPr lang="ru-RU" dirty="0"/>
              <a:t> эффекта.</a:t>
            </a:r>
          </a:p>
          <a:p>
            <a:r>
              <a:rPr lang="ru-RU" dirty="0"/>
              <a:t>В этот момент лидер </a:t>
            </a:r>
            <a:r>
              <a:rPr lang="ru-RU" b="1" dirty="0"/>
              <a:t>поддерживает синергию</a:t>
            </a:r>
            <a:r>
              <a:rPr lang="ru-RU" dirty="0"/>
              <a:t> в команде, а потом находит в себе силы реформировать ее.</a:t>
            </a:r>
          </a:p>
          <a:p>
            <a:r>
              <a:rPr lang="ru-RU" b="1" dirty="0"/>
              <a:t>Лидер осознанно ведет команду в следующий этап и открыто борется с пороками для достижения синергии</a:t>
            </a:r>
          </a:p>
        </p:txBody>
      </p:sp>
    </p:spTree>
    <p:extLst>
      <p:ext uri="{BB962C8B-B14F-4D97-AF65-F5344CB8AC3E}">
        <p14:creationId xmlns:p14="http://schemas.microsoft.com/office/powerpoint/2010/main" val="2530761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92F60-A8F9-639C-773C-9AF5279F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5685"/>
          </a:xfrm>
        </p:spPr>
        <p:txBody>
          <a:bodyPr/>
          <a:lstStyle/>
          <a:p>
            <a:r>
              <a:rPr lang="ru-RU" dirty="0"/>
              <a:t>Задание</a:t>
            </a:r>
            <a:r>
              <a:rPr lang="en-US" dirty="0"/>
              <a:t>: </a:t>
            </a:r>
            <a:r>
              <a:rPr lang="ru-RU" dirty="0"/>
              <a:t>аудит 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03A790-A4D1-2960-130F-00F1763EC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020"/>
            <a:ext cx="10515600" cy="4827665"/>
          </a:xfrm>
        </p:spPr>
        <p:txBody>
          <a:bodyPr/>
          <a:lstStyle/>
          <a:p>
            <a:r>
              <a:rPr lang="ru-RU" dirty="0"/>
              <a:t>На каком этапе командной динамики по Такману</a:t>
            </a:r>
            <a:r>
              <a:rPr lang="en-US" dirty="0"/>
              <a:t>?</a:t>
            </a:r>
          </a:p>
          <a:p>
            <a:r>
              <a:rPr lang="ru-RU" dirty="0"/>
              <a:t>Какие проблемы у команды сейчас?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</a:rPr>
              <a:t>Какие действия и когда я совершу для развития команды и решения ее проблем?</a:t>
            </a:r>
          </a:p>
          <a:p>
            <a:r>
              <a:rPr lang="ru-RU" dirty="0">
                <a:solidFill>
                  <a:srgbClr val="000000"/>
                </a:solidFill>
              </a:rPr>
              <a:t>Список участников команды: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Кто по психотипу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Какой тип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мотивации </a:t>
            </a: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 Герчикову?</a:t>
            </a:r>
          </a:p>
          <a:p>
            <a:pPr lvl="1"/>
            <a:r>
              <a:rPr lang="ru-RU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Уровень энергии</a:t>
            </a: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Какие действия и когда нужно совершить для улучшения взаимодействия с этим сотрудником?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169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05B66B63-9ACE-E428-D8A2-9A27EBF52BF1}"/>
              </a:ext>
            </a:extLst>
          </p:cNvPr>
          <p:cNvGrpSpPr/>
          <p:nvPr/>
        </p:nvGrpSpPr>
        <p:grpSpPr>
          <a:xfrm>
            <a:off x="273368" y="433856"/>
            <a:ext cx="11657965" cy="6004596"/>
            <a:chOff x="686138" y="831329"/>
            <a:chExt cx="10819765" cy="519557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F76A41FC-0C03-E182-5C55-5A4A725A6531}"/>
                </a:ext>
              </a:extLst>
            </p:cNvPr>
            <p:cNvSpPr/>
            <p:nvPr/>
          </p:nvSpPr>
          <p:spPr>
            <a:xfrm>
              <a:off x="686138" y="831329"/>
              <a:ext cx="10819765" cy="5195570"/>
            </a:xfrm>
            <a:custGeom>
              <a:avLst/>
              <a:gdLst/>
              <a:ahLst/>
              <a:cxnLst/>
              <a:rect l="l" t="t" r="r" b="b"/>
              <a:pathLst>
                <a:path w="10819765" h="5195570">
                  <a:moveTo>
                    <a:pt x="10819724" y="5195349"/>
                  </a:moveTo>
                  <a:lnTo>
                    <a:pt x="0" y="5195349"/>
                  </a:lnTo>
                  <a:lnTo>
                    <a:pt x="0" y="0"/>
                  </a:lnTo>
                  <a:lnTo>
                    <a:pt x="10819724" y="0"/>
                  </a:lnTo>
                  <a:lnTo>
                    <a:pt x="10819724" y="5195349"/>
                  </a:lnTo>
                  <a:close/>
                </a:path>
              </a:pathLst>
            </a:custGeom>
            <a:solidFill>
              <a:srgbClr val="E9E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6E0D7FB4-1F3D-F217-F639-DF40B24876E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138" y="831329"/>
              <a:ext cx="10819724" cy="659099"/>
            </a:xfrm>
            <a:prstGeom prst="rect">
              <a:avLst/>
            </a:prstGeom>
          </p:spPr>
        </p:pic>
      </p:grp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E4F6F40C-C78C-9467-BA3A-17171211B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345928"/>
              </p:ext>
            </p:extLst>
          </p:nvPr>
        </p:nvGraphicFramePr>
        <p:xfrm>
          <a:off x="267018" y="427804"/>
          <a:ext cx="11657964" cy="60023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2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28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30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Этап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83285">
                        <a:lnSpc>
                          <a:spcPct val="100000"/>
                        </a:lnSpc>
                      </a:pPr>
                      <a:r>
                        <a:rPr sz="1400" b="1" spc="10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Признаки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 marL="298450" marR="288925" indent="14478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4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Трудности,</a:t>
                      </a:r>
                      <a:r>
                        <a:rPr sz="1400" b="1" spc="2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</a:t>
                      </a:r>
                      <a:r>
                        <a:rPr sz="1400" b="1" spc="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6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которыми </a:t>
                      </a:r>
                      <a:r>
                        <a:rPr sz="14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сталкиваются</a:t>
                      </a:r>
                      <a:r>
                        <a:rPr sz="14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8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сотрудники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 marL="1068070" marR="872490" indent="-18669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400" b="1" spc="8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Действия</a:t>
                      </a:r>
                      <a:r>
                        <a:rPr sz="14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7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лидера </a:t>
                      </a:r>
                      <a:r>
                        <a:rPr sz="1400" b="1" spc="8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на</a:t>
                      </a:r>
                      <a:r>
                        <a:rPr sz="1400" b="1" spc="10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этом</a:t>
                      </a:r>
                      <a:r>
                        <a:rPr sz="1400" b="1" spc="1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этапе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8816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b="1" spc="95" dirty="0">
                          <a:latin typeface="Arial"/>
                          <a:cs typeface="Arial"/>
                        </a:rPr>
                        <a:t>ФОРМИНГ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9083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aseline="0" dirty="0">
                          <a:latin typeface="Arial"/>
                          <a:cs typeface="Arial"/>
                        </a:rPr>
                        <a:t>Сотрудники только начинают знакомиться друг с другом</a:t>
                      </a: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88646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Низкий уровень доверия к окружающим.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5684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Организовать функциональное знакомство коллектива: кто что делает в нашей команде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9432">
                <a:tc>
                  <a:txBody>
                    <a:bodyPr/>
                    <a:lstStyle/>
                    <a:p>
                      <a:pPr marL="182245" marR="173990" indent="33528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b="1" spc="35" dirty="0">
                          <a:latin typeface="Arial"/>
                          <a:cs typeface="Arial"/>
                        </a:rPr>
                        <a:t>Этап </a:t>
                      </a:r>
                      <a:r>
                        <a:rPr sz="1400" b="1" spc="65" dirty="0">
                          <a:latin typeface="Arial"/>
                          <a:cs typeface="Arial"/>
                        </a:rPr>
                        <a:t>знакомства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Члены группы только начинают знакомиться друг с другом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Нет ощущения, что это "свои".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5276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Организовать неформальное знакомство коллектива: кто чем интересуется и увлекается в нашей команде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08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454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Возникает интерес к окружающим, формируются первые симпатии и антипатии.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984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Не понятно, куда же мы идем в итоге и по каким правилам мы действуем.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3975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Поставить перед командой большую цель ("Мамонт") и несколько малых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94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6446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У людей много вопросов и мало ответов о происходящем.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308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Не понятно как и с кем лучше взаимодействовать и у кого просить поддержку.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130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Ввести или напомнить о корпоративных и командных правилах, ценностях, ритуалах, практиках.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08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123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Создавать триады: наставники, менторы, коучи в связке с новичками и руководителями.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6282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3EFAC52C-081D-A311-9B85-436B741B4386}"/>
              </a:ext>
            </a:extLst>
          </p:cNvPr>
          <p:cNvGrpSpPr/>
          <p:nvPr/>
        </p:nvGrpSpPr>
        <p:grpSpPr>
          <a:xfrm>
            <a:off x="120006" y="280780"/>
            <a:ext cx="11965387" cy="6311591"/>
            <a:chOff x="686138" y="831329"/>
            <a:chExt cx="10819765" cy="520446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6B3E8B13-15AF-82F6-B0B7-EA68E1570854}"/>
                </a:ext>
              </a:extLst>
            </p:cNvPr>
            <p:cNvSpPr/>
            <p:nvPr/>
          </p:nvSpPr>
          <p:spPr>
            <a:xfrm>
              <a:off x="686138" y="831329"/>
              <a:ext cx="10819765" cy="5204460"/>
            </a:xfrm>
            <a:custGeom>
              <a:avLst/>
              <a:gdLst/>
              <a:ahLst/>
              <a:cxnLst/>
              <a:rect l="l" t="t" r="r" b="b"/>
              <a:pathLst>
                <a:path w="10819765" h="5204460">
                  <a:moveTo>
                    <a:pt x="10819699" y="5204099"/>
                  </a:moveTo>
                  <a:lnTo>
                    <a:pt x="0" y="5204099"/>
                  </a:lnTo>
                  <a:lnTo>
                    <a:pt x="0" y="0"/>
                  </a:lnTo>
                  <a:lnTo>
                    <a:pt x="10819699" y="0"/>
                  </a:lnTo>
                  <a:lnTo>
                    <a:pt x="10819699" y="5204099"/>
                  </a:lnTo>
                  <a:close/>
                </a:path>
              </a:pathLst>
            </a:custGeom>
            <a:solidFill>
              <a:srgbClr val="E9E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7D60DFD9-72DD-86D5-56C3-014D1431772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138" y="831329"/>
              <a:ext cx="10819699" cy="659099"/>
            </a:xfrm>
            <a:prstGeom prst="rect">
              <a:avLst/>
            </a:prstGeom>
          </p:spPr>
        </p:pic>
      </p:grp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9CB39874-96A2-41C2-7038-0864FD63E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966166"/>
              </p:ext>
            </p:extLst>
          </p:nvPr>
        </p:nvGraphicFramePr>
        <p:xfrm>
          <a:off x="113657" y="274744"/>
          <a:ext cx="11964686" cy="6308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5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6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5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71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16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Этап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82015">
                        <a:lnSpc>
                          <a:spcPct val="100000"/>
                        </a:lnSpc>
                      </a:pPr>
                      <a:r>
                        <a:rPr sz="1400" b="1" spc="10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Признаки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 marL="257810" marR="248285" indent="14478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4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Трудности,</a:t>
                      </a:r>
                      <a:r>
                        <a:rPr sz="1400" b="1" spc="2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</a:t>
                      </a:r>
                      <a:r>
                        <a:rPr sz="1400" b="1" spc="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6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которыми </a:t>
                      </a:r>
                      <a:r>
                        <a:rPr sz="14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сталкиваются</a:t>
                      </a:r>
                      <a:r>
                        <a:rPr sz="14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8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сотрудники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 marL="1068070" marR="872490" indent="-18669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400" b="1" spc="8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Действия</a:t>
                      </a:r>
                      <a:r>
                        <a:rPr sz="14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7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лидера </a:t>
                      </a:r>
                      <a:r>
                        <a:rPr sz="1400" b="1" spc="8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на</a:t>
                      </a:r>
                      <a:r>
                        <a:rPr sz="1400" b="1" spc="10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этом</a:t>
                      </a:r>
                      <a:r>
                        <a:rPr sz="1400" b="1" spc="1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этапе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414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b="1" spc="85" dirty="0">
                          <a:latin typeface="Arial"/>
                          <a:cs typeface="Arial"/>
                        </a:rPr>
                        <a:t>ШТОРМИНГ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6543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400" noProof="0" dirty="0">
                          <a:latin typeface="Arial"/>
                          <a:cs typeface="Arial"/>
                        </a:rPr>
                        <a:t>Члены команды конфликтуют друг с другом (или избегают конфликтов, для которых есть причины).</a:t>
                      </a: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5334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Не понятно где и как получать необходимые ресурсы.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66230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Указывать на конфликты, которые возникают в команде.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9096">
                <a:tc>
                  <a:txBody>
                    <a:bodyPr/>
                    <a:lstStyle/>
                    <a:p>
                      <a:pPr marL="553085" marR="121285" indent="-42354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b="1" spc="70" dirty="0">
                          <a:latin typeface="Arial"/>
                          <a:cs typeface="Arial"/>
                        </a:rPr>
                        <a:t>Конфликтная 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фаза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50355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noProof="0" dirty="0">
                          <a:latin typeface="Arial"/>
                          <a:cs typeface="Arial"/>
                        </a:rPr>
                        <a:t>Сотрудники не соблюдают правила работы и взаимодействия, прощупывают границы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7708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Неконструктивные формы конфликта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3716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Идти на конструктивную конфронтацию при необходимости.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2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3898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Идет борьба за лидерство и неформальные роли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7708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Страх идти на конфликт с коллегами и руководством.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174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Поощрять и наказывать за соблюдение / не соблюдение правил, норм, ценностей.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0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6134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Уровень продуктивности невысокий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Отсутствие настоящего лидерства.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Утвердить свой лидерский статус.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72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793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Слишком затянутые совещания из-за споров или слишком короткие совещания, где все на все согласны.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29539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Члены группы не принимают правила и / или цель и /или лидера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489584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Создание коалиции (ядра) команды внутри группы.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8588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7B538283-BEE3-44E1-48B6-4D23A31A8B71}"/>
              </a:ext>
            </a:extLst>
          </p:cNvPr>
          <p:cNvGrpSpPr/>
          <p:nvPr/>
        </p:nvGrpSpPr>
        <p:grpSpPr>
          <a:xfrm>
            <a:off x="164761" y="580295"/>
            <a:ext cx="11875751" cy="5712404"/>
            <a:chOff x="686138" y="831329"/>
            <a:chExt cx="10819765" cy="520446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AB8434BB-9567-564D-79E6-8E58230FAA88}"/>
                </a:ext>
              </a:extLst>
            </p:cNvPr>
            <p:cNvSpPr/>
            <p:nvPr/>
          </p:nvSpPr>
          <p:spPr>
            <a:xfrm>
              <a:off x="686138" y="831329"/>
              <a:ext cx="10819765" cy="5204460"/>
            </a:xfrm>
            <a:custGeom>
              <a:avLst/>
              <a:gdLst/>
              <a:ahLst/>
              <a:cxnLst/>
              <a:rect l="l" t="t" r="r" b="b"/>
              <a:pathLst>
                <a:path w="10819765" h="5204460">
                  <a:moveTo>
                    <a:pt x="10819699" y="5204099"/>
                  </a:moveTo>
                  <a:lnTo>
                    <a:pt x="0" y="5204099"/>
                  </a:lnTo>
                  <a:lnTo>
                    <a:pt x="0" y="0"/>
                  </a:lnTo>
                  <a:lnTo>
                    <a:pt x="10819699" y="0"/>
                  </a:lnTo>
                  <a:lnTo>
                    <a:pt x="10819699" y="5204099"/>
                  </a:lnTo>
                  <a:close/>
                </a:path>
              </a:pathLst>
            </a:custGeom>
            <a:solidFill>
              <a:srgbClr val="E9E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9D7068A6-E27E-B376-A3E3-09EA6159CB0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138" y="831329"/>
              <a:ext cx="10819699" cy="659099"/>
            </a:xfrm>
            <a:prstGeom prst="rect">
              <a:avLst/>
            </a:prstGeom>
          </p:spPr>
        </p:pic>
      </p:grp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E65E3D93-70DB-D5E2-55DD-80BD4DC3D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912072"/>
              </p:ext>
            </p:extLst>
          </p:nvPr>
        </p:nvGraphicFramePr>
        <p:xfrm>
          <a:off x="158473" y="574193"/>
          <a:ext cx="11875054" cy="5709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2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4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0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85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36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5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Этап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8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82015">
                        <a:lnSpc>
                          <a:spcPct val="100000"/>
                        </a:lnSpc>
                      </a:pPr>
                      <a:r>
                        <a:rPr sz="1500" b="1" spc="10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Признаки</a:t>
                      </a:r>
                      <a:endParaRPr sz="15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8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 marL="257810" marR="248285" indent="14478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5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Трудности,</a:t>
                      </a:r>
                      <a:r>
                        <a:rPr sz="1500" b="1" spc="2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</a:t>
                      </a:r>
                      <a:r>
                        <a:rPr sz="1500" b="1" spc="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6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которыми </a:t>
                      </a:r>
                      <a:r>
                        <a:rPr sz="15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сталкиваются</a:t>
                      </a:r>
                      <a:r>
                        <a:rPr sz="15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8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сотрудники</a:t>
                      </a:r>
                      <a:endParaRPr sz="15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1918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 marL="1068070" marR="872490" indent="-18669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500" b="1" spc="8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Действия</a:t>
                      </a:r>
                      <a:r>
                        <a:rPr sz="15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7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лидера </a:t>
                      </a:r>
                      <a:r>
                        <a:rPr sz="1500" b="1" spc="8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на</a:t>
                      </a:r>
                      <a:r>
                        <a:rPr sz="1500" b="1" spc="10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этом</a:t>
                      </a:r>
                      <a:r>
                        <a:rPr sz="1500" b="1" spc="1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этапе</a:t>
                      </a:r>
                      <a:endParaRPr sz="15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1918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261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b="1" spc="95" dirty="0">
                          <a:latin typeface="Arial"/>
                          <a:cs typeface="Arial"/>
                        </a:rPr>
                        <a:t>НОРМИНГ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1254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11454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Количество конфликтов резко снижается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39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2667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Нет желания брать на себя коллективную ответственность за общий результат.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39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7874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Говорить о команде используя местоимение "Мы". Реже употреблять "Я"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39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8614">
                <a:tc>
                  <a:txBody>
                    <a:bodyPr/>
                    <a:lstStyle/>
                    <a:p>
                      <a:pPr marL="208279" marR="200025" indent="3511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500" b="1" spc="35" dirty="0">
                          <a:latin typeface="Arial"/>
                          <a:cs typeface="Arial"/>
                        </a:rPr>
                        <a:t>Этап </a:t>
                      </a:r>
                      <a:r>
                        <a:rPr sz="1500" b="1" spc="80" dirty="0">
                          <a:latin typeface="Arial"/>
                          <a:cs typeface="Arial"/>
                        </a:rPr>
                        <a:t>успокоения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3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5715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Продуктивность команды начинает расти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484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670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Члены команды забывают об общей цели, фокусируясь на своих задачах.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484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5748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Показать, что мы способны качественно сотрудничать вместе, если мы прошли конфликтную стадию и не развалились.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484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25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451484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Члены команды успешно разрешают конфликтные ситуации без привлечения третьих лиц.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484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0255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Напоминать, что цель еще не достигнута.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484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8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089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400" dirty="0">
                          <a:latin typeface="Arial"/>
                          <a:cs typeface="Arial"/>
                        </a:rPr>
                        <a:t>Прямо говорить о принятии ответственности за будущий и текущий результаты.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484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3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165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E5058A72-EC35-CC73-8C6E-C3D9D3080D59}"/>
              </a:ext>
            </a:extLst>
          </p:cNvPr>
          <p:cNvGrpSpPr/>
          <p:nvPr/>
        </p:nvGrpSpPr>
        <p:grpSpPr>
          <a:xfrm>
            <a:off x="198695" y="601186"/>
            <a:ext cx="11807890" cy="5670060"/>
            <a:chOff x="686138" y="831329"/>
            <a:chExt cx="10819765" cy="519557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3603BB01-85A1-6568-7CB9-EAEE2B88737C}"/>
                </a:ext>
              </a:extLst>
            </p:cNvPr>
            <p:cNvSpPr/>
            <p:nvPr/>
          </p:nvSpPr>
          <p:spPr>
            <a:xfrm>
              <a:off x="686138" y="831329"/>
              <a:ext cx="10819765" cy="5195570"/>
            </a:xfrm>
            <a:custGeom>
              <a:avLst/>
              <a:gdLst/>
              <a:ahLst/>
              <a:cxnLst/>
              <a:rect l="l" t="t" r="r" b="b"/>
              <a:pathLst>
                <a:path w="10819765" h="5195570">
                  <a:moveTo>
                    <a:pt x="10819724" y="5195349"/>
                  </a:moveTo>
                  <a:lnTo>
                    <a:pt x="0" y="5195349"/>
                  </a:lnTo>
                  <a:lnTo>
                    <a:pt x="0" y="0"/>
                  </a:lnTo>
                  <a:lnTo>
                    <a:pt x="10819724" y="0"/>
                  </a:lnTo>
                  <a:lnTo>
                    <a:pt x="10819724" y="5195349"/>
                  </a:lnTo>
                  <a:close/>
                </a:path>
              </a:pathLst>
            </a:custGeom>
            <a:solidFill>
              <a:srgbClr val="E9E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47F88C2E-29A6-8D76-64DB-B65E7F43433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138" y="831329"/>
              <a:ext cx="10819724" cy="659099"/>
            </a:xfrm>
            <a:prstGeom prst="rect">
              <a:avLst/>
            </a:prstGeom>
          </p:spPr>
        </p:pic>
      </p:grp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A1C7DF41-5696-72D1-818E-5A37C1A84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01477"/>
              </p:ext>
            </p:extLst>
          </p:nvPr>
        </p:nvGraphicFramePr>
        <p:xfrm>
          <a:off x="192402" y="595010"/>
          <a:ext cx="11807196" cy="5667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0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8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0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76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5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Этап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5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55344">
                        <a:lnSpc>
                          <a:spcPct val="100000"/>
                        </a:lnSpc>
                      </a:pPr>
                      <a:r>
                        <a:rPr sz="1500" b="1" spc="10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Признаки</a:t>
                      </a:r>
                      <a:endParaRPr sz="15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5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 marL="257810" marR="248285" indent="14478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5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Трудности,</a:t>
                      </a:r>
                      <a:r>
                        <a:rPr sz="1500" b="1" spc="2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</a:t>
                      </a:r>
                      <a:r>
                        <a:rPr sz="1500" b="1" spc="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6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которыми </a:t>
                      </a:r>
                      <a:r>
                        <a:rPr sz="15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сталкиваются</a:t>
                      </a:r>
                      <a:r>
                        <a:rPr sz="15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8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сотрудники</a:t>
                      </a:r>
                      <a:endParaRPr sz="15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1850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 marL="1068070" marR="872490" indent="-18669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500" b="1" spc="8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Действия</a:t>
                      </a:r>
                      <a:r>
                        <a:rPr sz="15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7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лидера </a:t>
                      </a:r>
                      <a:r>
                        <a:rPr sz="1500" b="1" spc="8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на</a:t>
                      </a:r>
                      <a:r>
                        <a:rPr sz="1500" b="1" spc="10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этом</a:t>
                      </a:r>
                      <a:r>
                        <a:rPr sz="1500" b="1" spc="1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этапе</a:t>
                      </a:r>
                      <a:endParaRPr sz="15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1850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626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b="1" spc="85" dirty="0">
                          <a:latin typeface="Arial"/>
                          <a:cs typeface="Arial"/>
                        </a:rPr>
                        <a:t>ПЕРФОРМИНГ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4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63627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Команда достигает пика продуктивности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3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6383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Низкий уровень требовательности к качеству работы других.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3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74168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Отмечаем первые значительные победы.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3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2051">
                <a:tc>
                  <a:txBody>
                    <a:bodyPr/>
                    <a:lstStyle/>
                    <a:p>
                      <a:pPr marL="210185" marR="201930" indent="-6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500" b="1" spc="60" dirty="0">
                          <a:latin typeface="Arial"/>
                          <a:cs typeface="Arial"/>
                        </a:rPr>
                        <a:t>Фаза </a:t>
                      </a:r>
                      <a:r>
                        <a:rPr sz="1500" b="1" spc="95" dirty="0">
                          <a:latin typeface="Arial"/>
                          <a:cs typeface="Arial"/>
                        </a:rPr>
                        <a:t>достижения </a:t>
                      </a:r>
                      <a:r>
                        <a:rPr sz="1500" b="1" spc="100" dirty="0">
                          <a:latin typeface="Arial"/>
                          <a:cs typeface="Arial"/>
                        </a:rPr>
                        <a:t>синергии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32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40195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Рабочих встреч мало и они проходят быстро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7461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Низкий уровень интереса к итоговому результату.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5314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Благодарить команду за качество и высокий темп работы.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410209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Члены команды говорят на "своем языке".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55575" algn="just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Низкий уровень интереса к работе со стороны менеджера, так как все работает исправно.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08279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Обмен знаниями, ретроспективы, и кросс-ревью как регулярные практики.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20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597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Некоторые члены команды могут переживать "Эмоциональное выгорание" из-за переработки.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220979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Низкий уровень энергии на завершающих этапах: усталость от проекта и людей в нем.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4826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Давать отдыхать ключевым игрокам команды, чтобы они не выгорели.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3752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Члены команды дополняют друг друга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5886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Конфликт на тему "Кто сделал больший вклад"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286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Показывать ценность командного взаимодействия на рабочих примерах.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46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578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70D0F-1608-BCE2-4EF0-E9CE77D3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9103"/>
          </a:xfrm>
        </p:spPr>
        <p:txBody>
          <a:bodyPr/>
          <a:lstStyle/>
          <a:p>
            <a:r>
              <a:rPr lang="ru-RU" dirty="0"/>
              <a:t>Ключевые компетенции менеджера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DD1689-9036-E6D5-8112-8D092B802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8194" cy="4351338"/>
          </a:xfrm>
        </p:spPr>
        <p:txBody>
          <a:bodyPr/>
          <a:lstStyle/>
          <a:p>
            <a:r>
              <a:rPr lang="ru-RU" dirty="0"/>
              <a:t>Планирование работы команды</a:t>
            </a:r>
          </a:p>
          <a:p>
            <a:r>
              <a:rPr lang="ru-RU" dirty="0"/>
              <a:t>Мотивация</a:t>
            </a:r>
          </a:p>
          <a:p>
            <a:r>
              <a:rPr lang="ru-RU" dirty="0"/>
              <a:t>Делегирование</a:t>
            </a:r>
          </a:p>
          <a:p>
            <a:r>
              <a:rPr lang="ru-RU" dirty="0"/>
              <a:t>Обратная связь</a:t>
            </a:r>
          </a:p>
          <a:p>
            <a:r>
              <a:rPr lang="ru-RU" dirty="0"/>
              <a:t>Развитие членов команды</a:t>
            </a:r>
          </a:p>
          <a:p>
            <a:r>
              <a:rPr lang="ru-RU" dirty="0"/>
              <a:t>Контроль исполнения задач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6EA313-6AEF-A0AC-F30F-9354D3C9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394" y="1425622"/>
            <a:ext cx="5875606" cy="543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55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E05B2FFD-CEA1-116E-19BE-285BAECD6442}"/>
              </a:ext>
            </a:extLst>
          </p:cNvPr>
          <p:cNvGrpSpPr/>
          <p:nvPr/>
        </p:nvGrpSpPr>
        <p:grpSpPr>
          <a:xfrm>
            <a:off x="65586" y="991470"/>
            <a:ext cx="12074092" cy="4889444"/>
            <a:chOff x="686138" y="831329"/>
            <a:chExt cx="10819765" cy="438150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EC5EE61D-3B53-C213-EA44-B11D6816FAC8}"/>
                </a:ext>
              </a:extLst>
            </p:cNvPr>
            <p:cNvSpPr/>
            <p:nvPr/>
          </p:nvSpPr>
          <p:spPr>
            <a:xfrm>
              <a:off x="686138" y="831329"/>
              <a:ext cx="10819765" cy="4381500"/>
            </a:xfrm>
            <a:custGeom>
              <a:avLst/>
              <a:gdLst/>
              <a:ahLst/>
              <a:cxnLst/>
              <a:rect l="l" t="t" r="r" b="b"/>
              <a:pathLst>
                <a:path w="10819765" h="4381500">
                  <a:moveTo>
                    <a:pt x="10819724" y="4381149"/>
                  </a:moveTo>
                  <a:lnTo>
                    <a:pt x="0" y="4381149"/>
                  </a:lnTo>
                  <a:lnTo>
                    <a:pt x="0" y="0"/>
                  </a:lnTo>
                  <a:lnTo>
                    <a:pt x="10819724" y="0"/>
                  </a:lnTo>
                  <a:lnTo>
                    <a:pt x="10819724" y="4381149"/>
                  </a:lnTo>
                  <a:close/>
                </a:path>
              </a:pathLst>
            </a:custGeom>
            <a:solidFill>
              <a:srgbClr val="E9E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7B0FB573-5184-B1B6-CD1A-C3BD9A4BE96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138" y="831329"/>
              <a:ext cx="10819724" cy="659099"/>
            </a:xfrm>
            <a:prstGeom prst="rect">
              <a:avLst/>
            </a:prstGeom>
          </p:spPr>
        </p:pic>
      </p:grp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52176F77-DB19-7C52-B841-130AF22CD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60354"/>
              </p:ext>
            </p:extLst>
          </p:nvPr>
        </p:nvGraphicFramePr>
        <p:xfrm>
          <a:off x="59308" y="985341"/>
          <a:ext cx="12073383" cy="48873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4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1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6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19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0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Этап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2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10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Признаки</a:t>
                      </a:r>
                      <a:endParaRPr sz="16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2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 marL="257810" marR="248285" indent="14478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6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Трудности,</a:t>
                      </a:r>
                      <a:r>
                        <a:rPr sz="1600" b="1" spc="2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</a:t>
                      </a:r>
                      <a:r>
                        <a:rPr sz="1600" b="1" spc="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6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которыми </a:t>
                      </a:r>
                      <a:r>
                        <a:rPr sz="16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сталкиваются</a:t>
                      </a:r>
                      <a:r>
                        <a:rPr sz="16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8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сотрудники</a:t>
                      </a:r>
                      <a:endParaRPr sz="16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11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tc>
                  <a:txBody>
                    <a:bodyPr/>
                    <a:lstStyle/>
                    <a:p>
                      <a:pPr marL="1068070" marR="872490" indent="-18669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600" b="1" spc="8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Действия</a:t>
                      </a:r>
                      <a:r>
                        <a:rPr sz="16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7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лидера </a:t>
                      </a:r>
                      <a:r>
                        <a:rPr sz="1600" b="1" spc="8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на</a:t>
                      </a:r>
                      <a:r>
                        <a:rPr sz="1600" b="1" spc="10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этом</a:t>
                      </a:r>
                      <a:r>
                        <a:rPr sz="1600" b="1" spc="1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6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этапе</a:t>
                      </a:r>
                      <a:endParaRPr sz="16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11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7186">
                <a:tc>
                  <a:txBody>
                    <a:bodyPr/>
                    <a:lstStyle/>
                    <a:p>
                      <a:pPr marL="370840" marR="300355" indent="-622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600" b="1" spc="125" dirty="0">
                          <a:latin typeface="Arial"/>
                          <a:cs typeface="Arial"/>
                        </a:rPr>
                        <a:t>Аджурнинг</a:t>
                      </a:r>
                      <a:r>
                        <a:rPr sz="1600" b="1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105" dirty="0">
                          <a:latin typeface="Arial"/>
                          <a:cs typeface="Arial"/>
                        </a:rPr>
                        <a:t>/ </a:t>
                      </a:r>
                      <a:r>
                        <a:rPr sz="1600" b="1" spc="70" dirty="0">
                          <a:latin typeface="Arial"/>
                          <a:cs typeface="Arial"/>
                        </a:rPr>
                        <a:t>Реформинг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27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8064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Один или несколько членов покидают команду.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417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9525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Не понятно, что делать в последние дни на рабочем месте или в проекте.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417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7018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Дать каждому попрощаться с уходящим членом команды или коллегами.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417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7798">
                <a:tc>
                  <a:txBody>
                    <a:bodyPr/>
                    <a:lstStyle/>
                    <a:p>
                      <a:pPr marL="113030" marR="104139" indent="-6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spc="50" dirty="0">
                          <a:latin typeface="Arial"/>
                          <a:cs typeface="Arial"/>
                        </a:rPr>
                        <a:t>Стадия </a:t>
                      </a:r>
                      <a:r>
                        <a:rPr sz="1600" b="1" spc="105" dirty="0">
                          <a:latin typeface="Arial"/>
                          <a:cs typeface="Arial"/>
                        </a:rPr>
                        <a:t>прощания</a:t>
                      </a:r>
                      <a:r>
                        <a:rPr sz="16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70" dirty="0">
                          <a:latin typeface="Arial"/>
                          <a:cs typeface="Arial"/>
                        </a:rPr>
                        <a:t>или переформати- </a:t>
                      </a:r>
                      <a:r>
                        <a:rPr sz="1600" b="1" spc="75" dirty="0">
                          <a:latin typeface="Arial"/>
                          <a:cs typeface="Arial"/>
                        </a:rPr>
                        <a:t>рования</a:t>
                      </a:r>
                      <a:r>
                        <a:rPr sz="16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60" dirty="0">
                          <a:latin typeface="Arial"/>
                          <a:cs typeface="Arial"/>
                        </a:rPr>
                        <a:t>группы.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40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Команда завершает проект.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5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587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Нет ощущения удовлетворенности от проделанной работы.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5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0066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Поблагодарить за проделанную работу и приложенные усилия.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5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84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654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Группа испытывает грусть от ощущения, что "все скоро закончится".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5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3155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Нет ощущения, что тебя оценили по достоинству.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5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6223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Отпраздновать успех, если проект завершен в срок.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5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77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540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Есть желание продолжать совместную работу и дальше.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5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6446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Не ясно как дальше строить отношения с людьми, когда работа над проектом завершена.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5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8851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ru-RU" sz="1300" dirty="0">
                          <a:latin typeface="Arial"/>
                          <a:cs typeface="Arial"/>
                        </a:rPr>
                        <a:t>Обменяться контактами, чтобы поддерживать связь.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5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85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951DC-FA12-1783-0F82-FA02F68B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Модель Патрика Ленсиони</a:t>
            </a:r>
            <a:br>
              <a:rPr lang="ru-RU" sz="5400" dirty="0"/>
            </a:br>
            <a:r>
              <a:rPr lang="ru-RU" sz="5400" dirty="0"/>
              <a:t>«5 пороков команды»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FDFC98-F52E-561F-077C-4D7B4C759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какими пороками / проблемами </a:t>
            </a:r>
            <a:r>
              <a:rPr lang="ru-RU"/>
              <a:t>сталкивается команда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1321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15DEE-4C92-DB0A-BD52-CEA68591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28" y="423396"/>
            <a:ext cx="6796109" cy="2443094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Аудит состояния команды:</a:t>
            </a:r>
            <a:br>
              <a:rPr lang="ru-RU" dirty="0"/>
            </a:br>
            <a:r>
              <a:rPr lang="ru-RU" dirty="0"/>
              <a:t>модель Патрика Ленсиони</a:t>
            </a:r>
            <a:br>
              <a:rPr lang="ru-RU" dirty="0"/>
            </a:br>
            <a:r>
              <a:rPr lang="ru-RU" dirty="0"/>
              <a:t>«</a:t>
            </a:r>
            <a:r>
              <a:rPr lang="ru-RU" b="1" dirty="0"/>
              <a:t>5 пороков команды</a:t>
            </a:r>
            <a:r>
              <a:rPr lang="ru-RU" dirty="0"/>
              <a:t>»</a:t>
            </a:r>
          </a:p>
        </p:txBody>
      </p:sp>
      <p:pic>
        <p:nvPicPr>
          <p:cNvPr id="5" name="Picture 1" descr="page35image66414992">
            <a:extLst>
              <a:ext uri="{FF2B5EF4-FFF2-40B4-BE49-F238E27FC236}">
                <a16:creationId xmlns:a16="http://schemas.microsoft.com/office/drawing/2014/main" id="{746F31CD-A291-648A-2914-ADBE0B94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206" y="974575"/>
            <a:ext cx="3467100" cy="47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6FBD0-C290-7C52-2E81-276CC18DF979}"/>
              </a:ext>
            </a:extLst>
          </p:cNvPr>
          <p:cNvSpPr txBox="1"/>
          <p:nvPr/>
        </p:nvSpPr>
        <p:spPr>
          <a:xfrm>
            <a:off x="708917" y="3277456"/>
            <a:ext cx="73768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Патрик Ленсиони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— автор бестселлеров «Пять пороков команды», «Смерть от совещаний», «Четыре мании выдающегося руководителя» и «Пять искушений руководителя», написанных в жанре бизнес-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фикшн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endParaRPr lang="ru-RU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Патрик работает персональным тренером для руководителей крупнейших компаний и читает публичные лекции на темы лидерства, командной работы и организационного развития. В настоящее время он входит в состав Национального совета директоров </a:t>
            </a:r>
            <a:r>
              <a:rPr lang="e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Make-A-Wish Foundation of America.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D5AE87C-C07F-34D7-5D2D-9690BC717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6188" cy="2099904"/>
          </a:xfrm>
          <a:prstGeom prst="rect">
            <a:avLst/>
          </a:prstGeom>
        </p:spPr>
      </p:pic>
      <p:pic>
        <p:nvPicPr>
          <p:cNvPr id="15361" name="Picture 1" descr="page1image49785408">
            <a:extLst>
              <a:ext uri="{FF2B5EF4-FFF2-40B4-BE49-F238E27FC236}">
                <a16:creationId xmlns:a16="http://schemas.microsoft.com/office/drawing/2014/main" id="{E94CB9BB-1DC3-BB9C-01D9-7DFCB995A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56188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784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BF78FC6-8AC0-E107-6BFA-ABB8F6BB0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43" y="798874"/>
            <a:ext cx="10052158" cy="60126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1DA4250-59C0-07C6-AE88-7B53B00AF427}"/>
              </a:ext>
            </a:extLst>
          </p:cNvPr>
          <p:cNvSpPr txBox="1"/>
          <p:nvPr/>
        </p:nvSpPr>
        <p:spPr>
          <a:xfrm>
            <a:off x="905145" y="170480"/>
            <a:ext cx="8785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В хорошем сценарии групповая динамика выглядит так:</a:t>
            </a:r>
          </a:p>
        </p:txBody>
      </p:sp>
    </p:spTree>
    <p:extLst>
      <p:ext uri="{BB962C8B-B14F-4D97-AF65-F5344CB8AC3E}">
        <p14:creationId xmlns:p14="http://schemas.microsoft.com/office/powerpoint/2010/main" val="3662409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B2A906-7E6C-DEE4-BF69-742D332BD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78" y="758159"/>
            <a:ext cx="10903470" cy="6099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D0206-2885-613F-6B6C-F0917A19DE8D}"/>
              </a:ext>
            </a:extLst>
          </p:cNvPr>
          <p:cNvSpPr txBox="1"/>
          <p:nvPr/>
        </p:nvSpPr>
        <p:spPr>
          <a:xfrm>
            <a:off x="1078936" y="234939"/>
            <a:ext cx="4766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Но часто происходит вот так…</a:t>
            </a:r>
          </a:p>
        </p:txBody>
      </p:sp>
    </p:spTree>
    <p:extLst>
      <p:ext uri="{BB962C8B-B14F-4D97-AF65-F5344CB8AC3E}">
        <p14:creationId xmlns:p14="http://schemas.microsoft.com/office/powerpoint/2010/main" val="1274388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DD9A2B-2C9D-AEA8-97B2-83E787604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736"/>
          </a:xfrm>
        </p:spPr>
        <p:txBody>
          <a:bodyPr/>
          <a:lstStyle/>
          <a:p>
            <a:r>
              <a:rPr lang="ru-RU" sz="4400" spc="200" dirty="0"/>
              <a:t>Модель</a:t>
            </a:r>
            <a:r>
              <a:rPr lang="ru-RU" sz="4400" spc="35" dirty="0"/>
              <a:t> </a:t>
            </a:r>
            <a:r>
              <a:rPr lang="ru-RU" sz="4400" spc="295" dirty="0"/>
              <a:t>Патрика</a:t>
            </a:r>
            <a:r>
              <a:rPr lang="ru-RU" sz="4400" spc="35" dirty="0"/>
              <a:t> </a:t>
            </a:r>
            <a:r>
              <a:rPr lang="ru-RU" sz="4400" spc="305" dirty="0"/>
              <a:t>Ленсиони</a:t>
            </a:r>
            <a:endParaRPr lang="ru-RU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70916607-3340-B81C-21D2-274D5596C56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47837" y="1601073"/>
            <a:ext cx="2831472" cy="3895200"/>
          </a:xfrm>
          <a:prstGeom prst="rect">
            <a:avLst/>
          </a:prstGeom>
        </p:spPr>
      </p:pic>
      <p:grpSp>
        <p:nvGrpSpPr>
          <p:cNvPr id="5" name="object 4">
            <a:extLst>
              <a:ext uri="{FF2B5EF4-FFF2-40B4-BE49-F238E27FC236}">
                <a16:creationId xmlns:a16="http://schemas.microsoft.com/office/drawing/2014/main" id="{433C30AB-C79C-C353-8C58-5C9CC134BFC2}"/>
              </a:ext>
            </a:extLst>
          </p:cNvPr>
          <p:cNvGrpSpPr/>
          <p:nvPr/>
        </p:nvGrpSpPr>
        <p:grpSpPr>
          <a:xfrm>
            <a:off x="1386588" y="2053692"/>
            <a:ext cx="4885055" cy="4249420"/>
            <a:chOff x="1341983" y="2064843"/>
            <a:chExt cx="4885055" cy="4249420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DE6DB00C-930B-A103-1A1E-5AF156EEC616}"/>
                </a:ext>
              </a:extLst>
            </p:cNvPr>
            <p:cNvSpPr/>
            <p:nvPr/>
          </p:nvSpPr>
          <p:spPr>
            <a:xfrm>
              <a:off x="1348333" y="2071193"/>
              <a:ext cx="4236720" cy="4236720"/>
            </a:xfrm>
            <a:custGeom>
              <a:avLst/>
              <a:gdLst/>
              <a:ahLst/>
              <a:cxnLst/>
              <a:rect l="l" t="t" r="r" b="b"/>
              <a:pathLst>
                <a:path w="4236720" h="4236720">
                  <a:moveTo>
                    <a:pt x="4236719" y="4236719"/>
                  </a:moveTo>
                  <a:lnTo>
                    <a:pt x="0" y="4236719"/>
                  </a:lnTo>
                  <a:lnTo>
                    <a:pt x="2118360" y="0"/>
                  </a:lnTo>
                  <a:lnTo>
                    <a:pt x="4236719" y="4236719"/>
                  </a:lnTo>
                  <a:close/>
                </a:path>
              </a:pathLst>
            </a:custGeom>
            <a:solidFill>
              <a:srgbClr val="006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613A0C50-21E7-48C2-6C3C-DF2E38015A51}"/>
                </a:ext>
              </a:extLst>
            </p:cNvPr>
            <p:cNvSpPr/>
            <p:nvPr/>
          </p:nvSpPr>
          <p:spPr>
            <a:xfrm>
              <a:off x="1348333" y="2071193"/>
              <a:ext cx="4236720" cy="4236720"/>
            </a:xfrm>
            <a:custGeom>
              <a:avLst/>
              <a:gdLst/>
              <a:ahLst/>
              <a:cxnLst/>
              <a:rect l="l" t="t" r="r" b="b"/>
              <a:pathLst>
                <a:path w="4236720" h="4236720">
                  <a:moveTo>
                    <a:pt x="0" y="4236719"/>
                  </a:moveTo>
                  <a:lnTo>
                    <a:pt x="2118360" y="0"/>
                  </a:lnTo>
                  <a:lnTo>
                    <a:pt x="4236719" y="4236719"/>
                  </a:lnTo>
                  <a:lnTo>
                    <a:pt x="0" y="423671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F0A412C5-96B9-5B82-F258-055BB2E159E6}"/>
                </a:ext>
              </a:extLst>
            </p:cNvPr>
            <p:cNvSpPr/>
            <p:nvPr/>
          </p:nvSpPr>
          <p:spPr>
            <a:xfrm>
              <a:off x="3466694" y="2495278"/>
              <a:ext cx="2753995" cy="602615"/>
            </a:xfrm>
            <a:custGeom>
              <a:avLst/>
              <a:gdLst/>
              <a:ahLst/>
              <a:cxnLst/>
              <a:rect l="l" t="t" r="r" b="b"/>
              <a:pathLst>
                <a:path w="2753995" h="602614">
                  <a:moveTo>
                    <a:pt x="2653464" y="602407"/>
                  </a:moveTo>
                  <a:lnTo>
                    <a:pt x="100402" y="602407"/>
                  </a:lnTo>
                  <a:lnTo>
                    <a:pt x="61321" y="594517"/>
                  </a:lnTo>
                  <a:lnTo>
                    <a:pt x="29407" y="573000"/>
                  </a:lnTo>
                  <a:lnTo>
                    <a:pt x="7890" y="541086"/>
                  </a:lnTo>
                  <a:lnTo>
                    <a:pt x="0" y="502004"/>
                  </a:lnTo>
                  <a:lnTo>
                    <a:pt x="0" y="100403"/>
                  </a:lnTo>
                  <a:lnTo>
                    <a:pt x="7890" y="61321"/>
                  </a:lnTo>
                  <a:lnTo>
                    <a:pt x="29407" y="29407"/>
                  </a:lnTo>
                  <a:lnTo>
                    <a:pt x="61321" y="7890"/>
                  </a:lnTo>
                  <a:lnTo>
                    <a:pt x="100402" y="0"/>
                  </a:lnTo>
                  <a:lnTo>
                    <a:pt x="2653464" y="0"/>
                  </a:lnTo>
                  <a:lnTo>
                    <a:pt x="2691887" y="7642"/>
                  </a:lnTo>
                  <a:lnTo>
                    <a:pt x="2724460" y="29407"/>
                  </a:lnTo>
                  <a:lnTo>
                    <a:pt x="2746225" y="61980"/>
                  </a:lnTo>
                  <a:lnTo>
                    <a:pt x="2753867" y="100403"/>
                  </a:lnTo>
                  <a:lnTo>
                    <a:pt x="2753867" y="502004"/>
                  </a:lnTo>
                  <a:lnTo>
                    <a:pt x="2745977" y="541086"/>
                  </a:lnTo>
                  <a:lnTo>
                    <a:pt x="2724460" y="573000"/>
                  </a:lnTo>
                  <a:lnTo>
                    <a:pt x="2692545" y="594517"/>
                  </a:lnTo>
                  <a:lnTo>
                    <a:pt x="2653464" y="602407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2A1BF39C-BA1E-F4BB-DADB-8B7FC9E05ABD}"/>
                </a:ext>
              </a:extLst>
            </p:cNvPr>
            <p:cNvSpPr/>
            <p:nvPr/>
          </p:nvSpPr>
          <p:spPr>
            <a:xfrm>
              <a:off x="3466694" y="2495278"/>
              <a:ext cx="2753995" cy="602615"/>
            </a:xfrm>
            <a:custGeom>
              <a:avLst/>
              <a:gdLst/>
              <a:ahLst/>
              <a:cxnLst/>
              <a:rect l="l" t="t" r="r" b="b"/>
              <a:pathLst>
                <a:path w="2753995" h="602614">
                  <a:moveTo>
                    <a:pt x="0" y="100403"/>
                  </a:moveTo>
                  <a:lnTo>
                    <a:pt x="7890" y="61321"/>
                  </a:lnTo>
                  <a:lnTo>
                    <a:pt x="29407" y="29407"/>
                  </a:lnTo>
                  <a:lnTo>
                    <a:pt x="61321" y="7890"/>
                  </a:lnTo>
                  <a:lnTo>
                    <a:pt x="100402" y="0"/>
                  </a:lnTo>
                  <a:lnTo>
                    <a:pt x="2653464" y="0"/>
                  </a:lnTo>
                  <a:lnTo>
                    <a:pt x="2691887" y="7642"/>
                  </a:lnTo>
                  <a:lnTo>
                    <a:pt x="2724460" y="29407"/>
                  </a:lnTo>
                  <a:lnTo>
                    <a:pt x="2746225" y="61980"/>
                  </a:lnTo>
                  <a:lnTo>
                    <a:pt x="2753867" y="100403"/>
                  </a:lnTo>
                  <a:lnTo>
                    <a:pt x="2753867" y="502004"/>
                  </a:lnTo>
                  <a:lnTo>
                    <a:pt x="2745977" y="541086"/>
                  </a:lnTo>
                  <a:lnTo>
                    <a:pt x="2724460" y="573000"/>
                  </a:lnTo>
                  <a:lnTo>
                    <a:pt x="2692545" y="594517"/>
                  </a:lnTo>
                  <a:lnTo>
                    <a:pt x="2653464" y="602407"/>
                  </a:lnTo>
                  <a:lnTo>
                    <a:pt x="100402" y="602407"/>
                  </a:lnTo>
                  <a:lnTo>
                    <a:pt x="61321" y="594517"/>
                  </a:lnTo>
                  <a:lnTo>
                    <a:pt x="29407" y="573000"/>
                  </a:lnTo>
                  <a:lnTo>
                    <a:pt x="7890" y="541086"/>
                  </a:lnTo>
                  <a:lnTo>
                    <a:pt x="0" y="502004"/>
                  </a:lnTo>
                  <a:lnTo>
                    <a:pt x="0" y="100403"/>
                  </a:lnTo>
                  <a:close/>
                </a:path>
              </a:pathLst>
            </a:custGeom>
            <a:ln w="12699">
              <a:solidFill>
                <a:srgbClr val="4372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90A33330-CF9C-B34A-CDD3-FC57DCA15B9C}"/>
                </a:ext>
              </a:extLst>
            </p:cNvPr>
            <p:cNvSpPr/>
            <p:nvPr/>
          </p:nvSpPr>
          <p:spPr>
            <a:xfrm>
              <a:off x="3466694" y="3172988"/>
              <a:ext cx="2753995" cy="602615"/>
            </a:xfrm>
            <a:custGeom>
              <a:avLst/>
              <a:gdLst/>
              <a:ahLst/>
              <a:cxnLst/>
              <a:rect l="l" t="t" r="r" b="b"/>
              <a:pathLst>
                <a:path w="2753995" h="602614">
                  <a:moveTo>
                    <a:pt x="2653464" y="602407"/>
                  </a:moveTo>
                  <a:lnTo>
                    <a:pt x="100402" y="602407"/>
                  </a:lnTo>
                  <a:lnTo>
                    <a:pt x="61321" y="594517"/>
                  </a:lnTo>
                  <a:lnTo>
                    <a:pt x="29407" y="573000"/>
                  </a:lnTo>
                  <a:lnTo>
                    <a:pt x="7890" y="541086"/>
                  </a:lnTo>
                  <a:lnTo>
                    <a:pt x="0" y="502004"/>
                  </a:lnTo>
                  <a:lnTo>
                    <a:pt x="0" y="100403"/>
                  </a:lnTo>
                  <a:lnTo>
                    <a:pt x="7890" y="61321"/>
                  </a:lnTo>
                  <a:lnTo>
                    <a:pt x="29407" y="29407"/>
                  </a:lnTo>
                  <a:lnTo>
                    <a:pt x="61321" y="7890"/>
                  </a:lnTo>
                  <a:lnTo>
                    <a:pt x="100402" y="0"/>
                  </a:lnTo>
                  <a:lnTo>
                    <a:pt x="2653464" y="0"/>
                  </a:lnTo>
                  <a:lnTo>
                    <a:pt x="2691887" y="7642"/>
                  </a:lnTo>
                  <a:lnTo>
                    <a:pt x="2724460" y="29407"/>
                  </a:lnTo>
                  <a:lnTo>
                    <a:pt x="2746225" y="61980"/>
                  </a:lnTo>
                  <a:lnTo>
                    <a:pt x="2753867" y="100403"/>
                  </a:lnTo>
                  <a:lnTo>
                    <a:pt x="2753867" y="502004"/>
                  </a:lnTo>
                  <a:lnTo>
                    <a:pt x="2745977" y="541086"/>
                  </a:lnTo>
                  <a:lnTo>
                    <a:pt x="2724460" y="573000"/>
                  </a:lnTo>
                  <a:lnTo>
                    <a:pt x="2692545" y="594517"/>
                  </a:lnTo>
                  <a:lnTo>
                    <a:pt x="2653464" y="602407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DABB5B2A-6001-29E6-9C5B-FAD1C96EB2E2}"/>
                </a:ext>
              </a:extLst>
            </p:cNvPr>
            <p:cNvSpPr/>
            <p:nvPr/>
          </p:nvSpPr>
          <p:spPr>
            <a:xfrm>
              <a:off x="3466694" y="3172988"/>
              <a:ext cx="2753995" cy="602615"/>
            </a:xfrm>
            <a:custGeom>
              <a:avLst/>
              <a:gdLst/>
              <a:ahLst/>
              <a:cxnLst/>
              <a:rect l="l" t="t" r="r" b="b"/>
              <a:pathLst>
                <a:path w="2753995" h="602614">
                  <a:moveTo>
                    <a:pt x="0" y="100403"/>
                  </a:moveTo>
                  <a:lnTo>
                    <a:pt x="7890" y="61321"/>
                  </a:lnTo>
                  <a:lnTo>
                    <a:pt x="29407" y="29407"/>
                  </a:lnTo>
                  <a:lnTo>
                    <a:pt x="61321" y="7890"/>
                  </a:lnTo>
                  <a:lnTo>
                    <a:pt x="100402" y="0"/>
                  </a:lnTo>
                  <a:lnTo>
                    <a:pt x="2653464" y="0"/>
                  </a:lnTo>
                  <a:lnTo>
                    <a:pt x="2691887" y="7642"/>
                  </a:lnTo>
                  <a:lnTo>
                    <a:pt x="2724460" y="29407"/>
                  </a:lnTo>
                  <a:lnTo>
                    <a:pt x="2746225" y="61980"/>
                  </a:lnTo>
                  <a:lnTo>
                    <a:pt x="2753867" y="100403"/>
                  </a:lnTo>
                  <a:lnTo>
                    <a:pt x="2753867" y="502004"/>
                  </a:lnTo>
                  <a:lnTo>
                    <a:pt x="2745977" y="541086"/>
                  </a:lnTo>
                  <a:lnTo>
                    <a:pt x="2724460" y="573000"/>
                  </a:lnTo>
                  <a:lnTo>
                    <a:pt x="2692545" y="594517"/>
                  </a:lnTo>
                  <a:lnTo>
                    <a:pt x="2653464" y="602407"/>
                  </a:lnTo>
                  <a:lnTo>
                    <a:pt x="100402" y="602407"/>
                  </a:lnTo>
                  <a:lnTo>
                    <a:pt x="61321" y="594517"/>
                  </a:lnTo>
                  <a:lnTo>
                    <a:pt x="29407" y="573000"/>
                  </a:lnTo>
                  <a:lnTo>
                    <a:pt x="7890" y="541086"/>
                  </a:lnTo>
                  <a:lnTo>
                    <a:pt x="0" y="502004"/>
                  </a:lnTo>
                  <a:lnTo>
                    <a:pt x="0" y="100403"/>
                  </a:lnTo>
                  <a:close/>
                </a:path>
              </a:pathLst>
            </a:custGeom>
            <a:ln w="12699">
              <a:solidFill>
                <a:srgbClr val="4372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EF4E7DF-EEBD-2090-9B50-308CC574ADC8}"/>
                </a:ext>
              </a:extLst>
            </p:cNvPr>
            <p:cNvSpPr/>
            <p:nvPr/>
          </p:nvSpPr>
          <p:spPr>
            <a:xfrm>
              <a:off x="3466694" y="3850698"/>
              <a:ext cx="2753995" cy="602615"/>
            </a:xfrm>
            <a:custGeom>
              <a:avLst/>
              <a:gdLst/>
              <a:ahLst/>
              <a:cxnLst/>
              <a:rect l="l" t="t" r="r" b="b"/>
              <a:pathLst>
                <a:path w="2753995" h="602614">
                  <a:moveTo>
                    <a:pt x="2653464" y="602408"/>
                  </a:moveTo>
                  <a:lnTo>
                    <a:pt x="100402" y="602408"/>
                  </a:lnTo>
                  <a:lnTo>
                    <a:pt x="61321" y="594518"/>
                  </a:lnTo>
                  <a:lnTo>
                    <a:pt x="29407" y="573000"/>
                  </a:lnTo>
                  <a:lnTo>
                    <a:pt x="7890" y="541086"/>
                  </a:lnTo>
                  <a:lnTo>
                    <a:pt x="0" y="502004"/>
                  </a:lnTo>
                  <a:lnTo>
                    <a:pt x="0" y="100403"/>
                  </a:lnTo>
                  <a:lnTo>
                    <a:pt x="7890" y="61322"/>
                  </a:lnTo>
                  <a:lnTo>
                    <a:pt x="29407" y="29407"/>
                  </a:lnTo>
                  <a:lnTo>
                    <a:pt x="61321" y="7890"/>
                  </a:lnTo>
                  <a:lnTo>
                    <a:pt x="100402" y="0"/>
                  </a:lnTo>
                  <a:lnTo>
                    <a:pt x="2653464" y="0"/>
                  </a:lnTo>
                  <a:lnTo>
                    <a:pt x="2691887" y="7643"/>
                  </a:lnTo>
                  <a:lnTo>
                    <a:pt x="2724460" y="29407"/>
                  </a:lnTo>
                  <a:lnTo>
                    <a:pt x="2746225" y="61980"/>
                  </a:lnTo>
                  <a:lnTo>
                    <a:pt x="2753867" y="100403"/>
                  </a:lnTo>
                  <a:lnTo>
                    <a:pt x="2753867" y="502004"/>
                  </a:lnTo>
                  <a:lnTo>
                    <a:pt x="2745977" y="541086"/>
                  </a:lnTo>
                  <a:lnTo>
                    <a:pt x="2724460" y="573000"/>
                  </a:lnTo>
                  <a:lnTo>
                    <a:pt x="2692545" y="594518"/>
                  </a:lnTo>
                  <a:lnTo>
                    <a:pt x="2653464" y="602408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DB99F8F8-2D60-CBAE-97E6-2EEA28D69D47}"/>
                </a:ext>
              </a:extLst>
            </p:cNvPr>
            <p:cNvSpPr/>
            <p:nvPr/>
          </p:nvSpPr>
          <p:spPr>
            <a:xfrm>
              <a:off x="3466694" y="3850698"/>
              <a:ext cx="2753995" cy="602615"/>
            </a:xfrm>
            <a:custGeom>
              <a:avLst/>
              <a:gdLst/>
              <a:ahLst/>
              <a:cxnLst/>
              <a:rect l="l" t="t" r="r" b="b"/>
              <a:pathLst>
                <a:path w="2753995" h="602614">
                  <a:moveTo>
                    <a:pt x="0" y="100403"/>
                  </a:moveTo>
                  <a:lnTo>
                    <a:pt x="7890" y="61322"/>
                  </a:lnTo>
                  <a:lnTo>
                    <a:pt x="29407" y="29407"/>
                  </a:lnTo>
                  <a:lnTo>
                    <a:pt x="61321" y="7890"/>
                  </a:lnTo>
                  <a:lnTo>
                    <a:pt x="100402" y="0"/>
                  </a:lnTo>
                  <a:lnTo>
                    <a:pt x="2653464" y="0"/>
                  </a:lnTo>
                  <a:lnTo>
                    <a:pt x="2691887" y="7643"/>
                  </a:lnTo>
                  <a:lnTo>
                    <a:pt x="2724460" y="29407"/>
                  </a:lnTo>
                  <a:lnTo>
                    <a:pt x="2746225" y="61980"/>
                  </a:lnTo>
                  <a:lnTo>
                    <a:pt x="2753867" y="100403"/>
                  </a:lnTo>
                  <a:lnTo>
                    <a:pt x="2753867" y="502004"/>
                  </a:lnTo>
                  <a:lnTo>
                    <a:pt x="2745977" y="541086"/>
                  </a:lnTo>
                  <a:lnTo>
                    <a:pt x="2724460" y="573000"/>
                  </a:lnTo>
                  <a:lnTo>
                    <a:pt x="2692545" y="594518"/>
                  </a:lnTo>
                  <a:lnTo>
                    <a:pt x="2653464" y="602408"/>
                  </a:lnTo>
                  <a:lnTo>
                    <a:pt x="100402" y="602408"/>
                  </a:lnTo>
                  <a:lnTo>
                    <a:pt x="61321" y="594518"/>
                  </a:lnTo>
                  <a:lnTo>
                    <a:pt x="29407" y="573000"/>
                  </a:lnTo>
                  <a:lnTo>
                    <a:pt x="7890" y="541086"/>
                  </a:lnTo>
                  <a:lnTo>
                    <a:pt x="0" y="502004"/>
                  </a:lnTo>
                  <a:lnTo>
                    <a:pt x="0" y="100403"/>
                  </a:lnTo>
                  <a:close/>
                </a:path>
              </a:pathLst>
            </a:custGeom>
            <a:ln w="12699">
              <a:solidFill>
                <a:srgbClr val="4372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ECC06512-BFF5-0DA6-974A-5281EE7B5BC2}"/>
                </a:ext>
              </a:extLst>
            </p:cNvPr>
            <p:cNvSpPr/>
            <p:nvPr/>
          </p:nvSpPr>
          <p:spPr>
            <a:xfrm>
              <a:off x="3466694" y="4528407"/>
              <a:ext cx="2753995" cy="602615"/>
            </a:xfrm>
            <a:custGeom>
              <a:avLst/>
              <a:gdLst/>
              <a:ahLst/>
              <a:cxnLst/>
              <a:rect l="l" t="t" r="r" b="b"/>
              <a:pathLst>
                <a:path w="2753995" h="602614">
                  <a:moveTo>
                    <a:pt x="2653464" y="602408"/>
                  </a:moveTo>
                  <a:lnTo>
                    <a:pt x="100402" y="602408"/>
                  </a:lnTo>
                  <a:lnTo>
                    <a:pt x="61321" y="594518"/>
                  </a:lnTo>
                  <a:lnTo>
                    <a:pt x="29407" y="573000"/>
                  </a:lnTo>
                  <a:lnTo>
                    <a:pt x="7890" y="541086"/>
                  </a:lnTo>
                  <a:lnTo>
                    <a:pt x="0" y="502004"/>
                  </a:lnTo>
                  <a:lnTo>
                    <a:pt x="0" y="100403"/>
                  </a:lnTo>
                  <a:lnTo>
                    <a:pt x="7890" y="61321"/>
                  </a:lnTo>
                  <a:lnTo>
                    <a:pt x="29407" y="29407"/>
                  </a:lnTo>
                  <a:lnTo>
                    <a:pt x="61321" y="7890"/>
                  </a:lnTo>
                  <a:lnTo>
                    <a:pt x="100402" y="0"/>
                  </a:lnTo>
                  <a:lnTo>
                    <a:pt x="2653464" y="0"/>
                  </a:lnTo>
                  <a:lnTo>
                    <a:pt x="2691887" y="7642"/>
                  </a:lnTo>
                  <a:lnTo>
                    <a:pt x="2724460" y="29407"/>
                  </a:lnTo>
                  <a:lnTo>
                    <a:pt x="2746225" y="61980"/>
                  </a:lnTo>
                  <a:lnTo>
                    <a:pt x="2753867" y="100403"/>
                  </a:lnTo>
                  <a:lnTo>
                    <a:pt x="2753867" y="502004"/>
                  </a:lnTo>
                  <a:lnTo>
                    <a:pt x="2745977" y="541086"/>
                  </a:lnTo>
                  <a:lnTo>
                    <a:pt x="2724460" y="573000"/>
                  </a:lnTo>
                  <a:lnTo>
                    <a:pt x="2692545" y="594518"/>
                  </a:lnTo>
                  <a:lnTo>
                    <a:pt x="2653464" y="602408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D2049B6F-8367-697F-2E85-C82E3C8AB1F8}"/>
                </a:ext>
              </a:extLst>
            </p:cNvPr>
            <p:cNvSpPr/>
            <p:nvPr/>
          </p:nvSpPr>
          <p:spPr>
            <a:xfrm>
              <a:off x="3466694" y="4528407"/>
              <a:ext cx="2753995" cy="602615"/>
            </a:xfrm>
            <a:custGeom>
              <a:avLst/>
              <a:gdLst/>
              <a:ahLst/>
              <a:cxnLst/>
              <a:rect l="l" t="t" r="r" b="b"/>
              <a:pathLst>
                <a:path w="2753995" h="602614">
                  <a:moveTo>
                    <a:pt x="0" y="100403"/>
                  </a:moveTo>
                  <a:lnTo>
                    <a:pt x="7890" y="61321"/>
                  </a:lnTo>
                  <a:lnTo>
                    <a:pt x="29407" y="29407"/>
                  </a:lnTo>
                  <a:lnTo>
                    <a:pt x="61321" y="7890"/>
                  </a:lnTo>
                  <a:lnTo>
                    <a:pt x="100402" y="0"/>
                  </a:lnTo>
                  <a:lnTo>
                    <a:pt x="2653464" y="0"/>
                  </a:lnTo>
                  <a:lnTo>
                    <a:pt x="2691887" y="7642"/>
                  </a:lnTo>
                  <a:lnTo>
                    <a:pt x="2724460" y="29407"/>
                  </a:lnTo>
                  <a:lnTo>
                    <a:pt x="2746225" y="61980"/>
                  </a:lnTo>
                  <a:lnTo>
                    <a:pt x="2753867" y="100403"/>
                  </a:lnTo>
                  <a:lnTo>
                    <a:pt x="2753867" y="502004"/>
                  </a:lnTo>
                  <a:lnTo>
                    <a:pt x="2745977" y="541086"/>
                  </a:lnTo>
                  <a:lnTo>
                    <a:pt x="2724460" y="573000"/>
                  </a:lnTo>
                  <a:lnTo>
                    <a:pt x="2692545" y="594518"/>
                  </a:lnTo>
                  <a:lnTo>
                    <a:pt x="2653464" y="602408"/>
                  </a:lnTo>
                  <a:lnTo>
                    <a:pt x="100402" y="602408"/>
                  </a:lnTo>
                  <a:lnTo>
                    <a:pt x="61321" y="594518"/>
                  </a:lnTo>
                  <a:lnTo>
                    <a:pt x="29407" y="573000"/>
                  </a:lnTo>
                  <a:lnTo>
                    <a:pt x="7890" y="541086"/>
                  </a:lnTo>
                  <a:lnTo>
                    <a:pt x="0" y="502004"/>
                  </a:lnTo>
                  <a:lnTo>
                    <a:pt x="0" y="100403"/>
                  </a:lnTo>
                  <a:close/>
                </a:path>
              </a:pathLst>
            </a:custGeom>
            <a:ln w="12699">
              <a:solidFill>
                <a:srgbClr val="4372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2F462851-EE57-0F01-B82A-35F297270A96}"/>
                </a:ext>
              </a:extLst>
            </p:cNvPr>
            <p:cNvSpPr/>
            <p:nvPr/>
          </p:nvSpPr>
          <p:spPr>
            <a:xfrm>
              <a:off x="3466694" y="5206117"/>
              <a:ext cx="2753995" cy="602615"/>
            </a:xfrm>
            <a:custGeom>
              <a:avLst/>
              <a:gdLst/>
              <a:ahLst/>
              <a:cxnLst/>
              <a:rect l="l" t="t" r="r" b="b"/>
              <a:pathLst>
                <a:path w="2753995" h="602614">
                  <a:moveTo>
                    <a:pt x="2653464" y="602408"/>
                  </a:moveTo>
                  <a:lnTo>
                    <a:pt x="100402" y="602408"/>
                  </a:lnTo>
                  <a:lnTo>
                    <a:pt x="61321" y="594517"/>
                  </a:lnTo>
                  <a:lnTo>
                    <a:pt x="29407" y="573000"/>
                  </a:lnTo>
                  <a:lnTo>
                    <a:pt x="7890" y="541086"/>
                  </a:lnTo>
                  <a:lnTo>
                    <a:pt x="0" y="502004"/>
                  </a:lnTo>
                  <a:lnTo>
                    <a:pt x="0" y="100403"/>
                  </a:lnTo>
                  <a:lnTo>
                    <a:pt x="7890" y="61321"/>
                  </a:lnTo>
                  <a:lnTo>
                    <a:pt x="29407" y="29407"/>
                  </a:lnTo>
                  <a:lnTo>
                    <a:pt x="61321" y="7890"/>
                  </a:lnTo>
                  <a:lnTo>
                    <a:pt x="100402" y="0"/>
                  </a:lnTo>
                  <a:lnTo>
                    <a:pt x="2653464" y="0"/>
                  </a:lnTo>
                  <a:lnTo>
                    <a:pt x="2691887" y="7642"/>
                  </a:lnTo>
                  <a:lnTo>
                    <a:pt x="2724460" y="29407"/>
                  </a:lnTo>
                  <a:lnTo>
                    <a:pt x="2746225" y="61980"/>
                  </a:lnTo>
                  <a:lnTo>
                    <a:pt x="2753867" y="100403"/>
                  </a:lnTo>
                  <a:lnTo>
                    <a:pt x="2753867" y="502004"/>
                  </a:lnTo>
                  <a:lnTo>
                    <a:pt x="2745977" y="541086"/>
                  </a:lnTo>
                  <a:lnTo>
                    <a:pt x="2724460" y="573000"/>
                  </a:lnTo>
                  <a:lnTo>
                    <a:pt x="2692545" y="594517"/>
                  </a:lnTo>
                  <a:lnTo>
                    <a:pt x="2653464" y="602408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B37A5569-7F9D-F3A2-8565-9F4FD4583B59}"/>
                </a:ext>
              </a:extLst>
            </p:cNvPr>
            <p:cNvSpPr/>
            <p:nvPr/>
          </p:nvSpPr>
          <p:spPr>
            <a:xfrm>
              <a:off x="3466694" y="5206117"/>
              <a:ext cx="2753995" cy="602615"/>
            </a:xfrm>
            <a:custGeom>
              <a:avLst/>
              <a:gdLst/>
              <a:ahLst/>
              <a:cxnLst/>
              <a:rect l="l" t="t" r="r" b="b"/>
              <a:pathLst>
                <a:path w="2753995" h="602614">
                  <a:moveTo>
                    <a:pt x="0" y="100403"/>
                  </a:moveTo>
                  <a:lnTo>
                    <a:pt x="7890" y="61321"/>
                  </a:lnTo>
                  <a:lnTo>
                    <a:pt x="29407" y="29407"/>
                  </a:lnTo>
                  <a:lnTo>
                    <a:pt x="61321" y="7890"/>
                  </a:lnTo>
                  <a:lnTo>
                    <a:pt x="100402" y="0"/>
                  </a:lnTo>
                  <a:lnTo>
                    <a:pt x="2653464" y="0"/>
                  </a:lnTo>
                  <a:lnTo>
                    <a:pt x="2691887" y="7642"/>
                  </a:lnTo>
                  <a:lnTo>
                    <a:pt x="2724460" y="29407"/>
                  </a:lnTo>
                  <a:lnTo>
                    <a:pt x="2746225" y="61980"/>
                  </a:lnTo>
                  <a:lnTo>
                    <a:pt x="2753867" y="100403"/>
                  </a:lnTo>
                  <a:lnTo>
                    <a:pt x="2753867" y="502004"/>
                  </a:lnTo>
                  <a:lnTo>
                    <a:pt x="2745977" y="541086"/>
                  </a:lnTo>
                  <a:lnTo>
                    <a:pt x="2724460" y="573000"/>
                  </a:lnTo>
                  <a:lnTo>
                    <a:pt x="2692545" y="594517"/>
                  </a:lnTo>
                  <a:lnTo>
                    <a:pt x="2653464" y="602408"/>
                  </a:lnTo>
                  <a:lnTo>
                    <a:pt x="100402" y="602408"/>
                  </a:lnTo>
                  <a:lnTo>
                    <a:pt x="61321" y="594517"/>
                  </a:lnTo>
                  <a:lnTo>
                    <a:pt x="29407" y="573000"/>
                  </a:lnTo>
                  <a:lnTo>
                    <a:pt x="7890" y="541086"/>
                  </a:lnTo>
                  <a:lnTo>
                    <a:pt x="0" y="502004"/>
                  </a:lnTo>
                  <a:lnTo>
                    <a:pt x="0" y="100403"/>
                  </a:lnTo>
                  <a:close/>
                </a:path>
              </a:pathLst>
            </a:custGeom>
            <a:ln w="12699">
              <a:solidFill>
                <a:srgbClr val="4372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7">
            <a:extLst>
              <a:ext uri="{FF2B5EF4-FFF2-40B4-BE49-F238E27FC236}">
                <a16:creationId xmlns:a16="http://schemas.microsoft.com/office/drawing/2014/main" id="{60EC23FA-4E69-2D49-430C-A7148B6A20FD}"/>
              </a:ext>
            </a:extLst>
          </p:cNvPr>
          <p:cNvSpPr txBox="1"/>
          <p:nvPr/>
        </p:nvSpPr>
        <p:spPr>
          <a:xfrm>
            <a:off x="3606042" y="2643853"/>
            <a:ext cx="2564765" cy="2965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500" spc="105" dirty="0">
                <a:latin typeface="Arial"/>
                <a:cs typeface="Arial"/>
              </a:rPr>
              <a:t>Равнодушие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210" dirty="0">
                <a:latin typeface="Arial"/>
                <a:cs typeface="Arial"/>
              </a:rPr>
              <a:t>к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50" dirty="0">
                <a:latin typeface="Arial"/>
                <a:cs typeface="Arial"/>
              </a:rPr>
              <a:t>результату</a:t>
            </a: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sz="1500" spc="70" dirty="0">
                <a:latin typeface="Arial"/>
                <a:cs typeface="Arial"/>
              </a:rPr>
              <a:t>Нетребовательность</a:t>
            </a: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 dirty="0">
              <a:latin typeface="Arial"/>
              <a:cs typeface="Arial"/>
            </a:endParaRPr>
          </a:p>
          <a:p>
            <a:pPr marL="454025" marR="445770" indent="-1270" algn="ctr">
              <a:lnSpc>
                <a:spcPts val="1620"/>
              </a:lnSpc>
            </a:pPr>
            <a:r>
              <a:rPr sz="1500" spc="110" dirty="0">
                <a:latin typeface="Arial"/>
                <a:cs typeface="Arial"/>
              </a:rPr>
              <a:t>Избегание </a:t>
            </a:r>
            <a:r>
              <a:rPr sz="1500" spc="75" dirty="0">
                <a:latin typeface="Arial"/>
                <a:cs typeface="Arial"/>
              </a:rPr>
              <a:t>ответственности</a:t>
            </a: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3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500" spc="50" dirty="0">
                <a:latin typeface="Arial"/>
                <a:cs typeface="Arial"/>
              </a:rPr>
              <a:t>Страх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90" dirty="0">
                <a:latin typeface="Arial"/>
                <a:cs typeface="Arial"/>
              </a:rPr>
              <a:t>конфликта</a:t>
            </a: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sz="1500" spc="110" dirty="0">
                <a:latin typeface="Arial"/>
                <a:cs typeface="Arial"/>
              </a:rPr>
              <a:t>Недоверие</a:t>
            </a:r>
            <a:endParaRPr sz="1500" dirty="0">
              <a:latin typeface="Arial"/>
              <a:cs typeface="Arial"/>
            </a:endParaRPr>
          </a:p>
        </p:txBody>
      </p:sp>
      <p:grpSp>
        <p:nvGrpSpPr>
          <p:cNvPr id="19" name="object 18">
            <a:extLst>
              <a:ext uri="{FF2B5EF4-FFF2-40B4-BE49-F238E27FC236}">
                <a16:creationId xmlns:a16="http://schemas.microsoft.com/office/drawing/2014/main" id="{8FEFBEF1-D54E-C348-4ADB-001FB8B469A9}"/>
              </a:ext>
            </a:extLst>
          </p:cNvPr>
          <p:cNvGrpSpPr/>
          <p:nvPr/>
        </p:nvGrpSpPr>
        <p:grpSpPr>
          <a:xfrm>
            <a:off x="2923664" y="1302743"/>
            <a:ext cx="1187450" cy="1147445"/>
            <a:chOff x="2879059" y="1313894"/>
            <a:chExt cx="1187450" cy="1147445"/>
          </a:xfrm>
        </p:grpSpPr>
        <p:pic>
          <p:nvPicPr>
            <p:cNvPr id="20" name="object 19">
              <a:extLst>
                <a:ext uri="{FF2B5EF4-FFF2-40B4-BE49-F238E27FC236}">
                  <a16:creationId xmlns:a16="http://schemas.microsoft.com/office/drawing/2014/main" id="{76E549C8-9BC4-4FC2-11C7-FFA961BBABE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3822" y="1318657"/>
              <a:ext cx="1177637" cy="1137572"/>
            </a:xfrm>
            <a:prstGeom prst="rect">
              <a:avLst/>
            </a:prstGeom>
          </p:spPr>
        </p:pic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C288BC4B-04E1-CFBE-6422-6F39A358FD67}"/>
                </a:ext>
              </a:extLst>
            </p:cNvPr>
            <p:cNvSpPr/>
            <p:nvPr/>
          </p:nvSpPr>
          <p:spPr>
            <a:xfrm>
              <a:off x="2883822" y="1318657"/>
              <a:ext cx="1177925" cy="1137920"/>
            </a:xfrm>
            <a:custGeom>
              <a:avLst/>
              <a:gdLst/>
              <a:ahLst/>
              <a:cxnLst/>
              <a:rect l="l" t="t" r="r" b="b"/>
              <a:pathLst>
                <a:path w="1177925" h="1137920">
                  <a:moveTo>
                    <a:pt x="0" y="568786"/>
                  </a:moveTo>
                  <a:lnTo>
                    <a:pt x="1951" y="522137"/>
                  </a:lnTo>
                  <a:lnTo>
                    <a:pt x="7706" y="476526"/>
                  </a:lnTo>
                  <a:lnTo>
                    <a:pt x="17112" y="432100"/>
                  </a:lnTo>
                  <a:lnTo>
                    <a:pt x="30018" y="389005"/>
                  </a:lnTo>
                  <a:lnTo>
                    <a:pt x="46272" y="347389"/>
                  </a:lnTo>
                  <a:lnTo>
                    <a:pt x="65722" y="307396"/>
                  </a:lnTo>
                  <a:lnTo>
                    <a:pt x="88218" y="269174"/>
                  </a:lnTo>
                  <a:lnTo>
                    <a:pt x="113607" y="232868"/>
                  </a:lnTo>
                  <a:lnTo>
                    <a:pt x="141739" y="198626"/>
                  </a:lnTo>
                  <a:lnTo>
                    <a:pt x="172461" y="166593"/>
                  </a:lnTo>
                  <a:lnTo>
                    <a:pt x="205621" y="136917"/>
                  </a:lnTo>
                  <a:lnTo>
                    <a:pt x="241070" y="109742"/>
                  </a:lnTo>
                  <a:lnTo>
                    <a:pt x="278654" y="85217"/>
                  </a:lnTo>
                  <a:lnTo>
                    <a:pt x="318222" y="63486"/>
                  </a:lnTo>
                  <a:lnTo>
                    <a:pt x="359624" y="44698"/>
                  </a:lnTo>
                  <a:lnTo>
                    <a:pt x="402706" y="28997"/>
                  </a:lnTo>
                  <a:lnTo>
                    <a:pt x="447318" y="16530"/>
                  </a:lnTo>
                  <a:lnTo>
                    <a:pt x="493309" y="7444"/>
                  </a:lnTo>
                  <a:lnTo>
                    <a:pt x="540526" y="1885"/>
                  </a:lnTo>
                  <a:lnTo>
                    <a:pt x="588818" y="0"/>
                  </a:lnTo>
                  <a:lnTo>
                    <a:pt x="640591" y="2201"/>
                  </a:lnTo>
                  <a:lnTo>
                    <a:pt x="691619" y="8733"/>
                  </a:lnTo>
                  <a:lnTo>
                    <a:pt x="741631" y="19486"/>
                  </a:lnTo>
                  <a:lnTo>
                    <a:pt x="790355" y="34354"/>
                  </a:lnTo>
                  <a:lnTo>
                    <a:pt x="837521" y="53226"/>
                  </a:lnTo>
                  <a:lnTo>
                    <a:pt x="882857" y="75994"/>
                  </a:lnTo>
                  <a:lnTo>
                    <a:pt x="926093" y="102551"/>
                  </a:lnTo>
                  <a:lnTo>
                    <a:pt x="966956" y="132786"/>
                  </a:lnTo>
                  <a:lnTo>
                    <a:pt x="1005176" y="166593"/>
                  </a:lnTo>
                  <a:lnTo>
                    <a:pt x="1040174" y="203513"/>
                  </a:lnTo>
                  <a:lnTo>
                    <a:pt x="1071474" y="242986"/>
                  </a:lnTo>
                  <a:lnTo>
                    <a:pt x="1098966" y="284751"/>
                  </a:lnTo>
                  <a:lnTo>
                    <a:pt x="1122537" y="328545"/>
                  </a:lnTo>
                  <a:lnTo>
                    <a:pt x="1142073" y="374106"/>
                  </a:lnTo>
                  <a:lnTo>
                    <a:pt x="1157464" y="421173"/>
                  </a:lnTo>
                  <a:lnTo>
                    <a:pt x="1168597" y="469483"/>
                  </a:lnTo>
                  <a:lnTo>
                    <a:pt x="1175359" y="518775"/>
                  </a:lnTo>
                  <a:lnTo>
                    <a:pt x="1177637" y="568786"/>
                  </a:lnTo>
                  <a:lnTo>
                    <a:pt x="1175686" y="615435"/>
                  </a:lnTo>
                  <a:lnTo>
                    <a:pt x="1169931" y="661046"/>
                  </a:lnTo>
                  <a:lnTo>
                    <a:pt x="1160525" y="705472"/>
                  </a:lnTo>
                  <a:lnTo>
                    <a:pt x="1147619" y="748566"/>
                  </a:lnTo>
                  <a:lnTo>
                    <a:pt x="1131365" y="790183"/>
                  </a:lnTo>
                  <a:lnTo>
                    <a:pt x="1111915" y="830176"/>
                  </a:lnTo>
                  <a:lnTo>
                    <a:pt x="1089419" y="868398"/>
                  </a:lnTo>
                  <a:lnTo>
                    <a:pt x="1064030" y="904704"/>
                  </a:lnTo>
                  <a:lnTo>
                    <a:pt x="1035898" y="938946"/>
                  </a:lnTo>
                  <a:lnTo>
                    <a:pt x="1005176" y="970979"/>
                  </a:lnTo>
                  <a:lnTo>
                    <a:pt x="972016" y="1000655"/>
                  </a:lnTo>
                  <a:lnTo>
                    <a:pt x="936567" y="1027830"/>
                  </a:lnTo>
                  <a:lnTo>
                    <a:pt x="898983" y="1052355"/>
                  </a:lnTo>
                  <a:lnTo>
                    <a:pt x="859415" y="1074086"/>
                  </a:lnTo>
                  <a:lnTo>
                    <a:pt x="818013" y="1092874"/>
                  </a:lnTo>
                  <a:lnTo>
                    <a:pt x="774931" y="1108575"/>
                  </a:lnTo>
                  <a:lnTo>
                    <a:pt x="730319" y="1121042"/>
                  </a:lnTo>
                  <a:lnTo>
                    <a:pt x="684328" y="1130128"/>
                  </a:lnTo>
                  <a:lnTo>
                    <a:pt x="637111" y="1135687"/>
                  </a:lnTo>
                  <a:lnTo>
                    <a:pt x="588818" y="1137572"/>
                  </a:lnTo>
                  <a:lnTo>
                    <a:pt x="540526" y="1135687"/>
                  </a:lnTo>
                  <a:lnTo>
                    <a:pt x="493309" y="1130128"/>
                  </a:lnTo>
                  <a:lnTo>
                    <a:pt x="447318" y="1121042"/>
                  </a:lnTo>
                  <a:lnTo>
                    <a:pt x="402706" y="1108575"/>
                  </a:lnTo>
                  <a:lnTo>
                    <a:pt x="359624" y="1092874"/>
                  </a:lnTo>
                  <a:lnTo>
                    <a:pt x="318222" y="1074086"/>
                  </a:lnTo>
                  <a:lnTo>
                    <a:pt x="278654" y="1052355"/>
                  </a:lnTo>
                  <a:lnTo>
                    <a:pt x="241070" y="1027830"/>
                  </a:lnTo>
                  <a:lnTo>
                    <a:pt x="205621" y="1000655"/>
                  </a:lnTo>
                  <a:lnTo>
                    <a:pt x="172461" y="970979"/>
                  </a:lnTo>
                  <a:lnTo>
                    <a:pt x="141739" y="938946"/>
                  </a:lnTo>
                  <a:lnTo>
                    <a:pt x="113607" y="904704"/>
                  </a:lnTo>
                  <a:lnTo>
                    <a:pt x="88218" y="868398"/>
                  </a:lnTo>
                  <a:lnTo>
                    <a:pt x="65722" y="830176"/>
                  </a:lnTo>
                  <a:lnTo>
                    <a:pt x="46272" y="790183"/>
                  </a:lnTo>
                  <a:lnTo>
                    <a:pt x="30018" y="748566"/>
                  </a:lnTo>
                  <a:lnTo>
                    <a:pt x="17112" y="705472"/>
                  </a:lnTo>
                  <a:lnTo>
                    <a:pt x="7706" y="661046"/>
                  </a:lnTo>
                  <a:lnTo>
                    <a:pt x="1951" y="615435"/>
                  </a:lnTo>
                  <a:lnTo>
                    <a:pt x="0" y="56878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1">
            <a:extLst>
              <a:ext uri="{FF2B5EF4-FFF2-40B4-BE49-F238E27FC236}">
                <a16:creationId xmlns:a16="http://schemas.microsoft.com/office/drawing/2014/main" id="{5EEFE2F4-B024-03AB-006D-350E48D83A33}"/>
              </a:ext>
            </a:extLst>
          </p:cNvPr>
          <p:cNvSpPr txBox="1"/>
          <p:nvPr/>
        </p:nvSpPr>
        <p:spPr>
          <a:xfrm>
            <a:off x="3191022" y="1717288"/>
            <a:ext cx="653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65" dirty="0">
                <a:solidFill>
                  <a:srgbClr val="FFFFFF"/>
                </a:solidFill>
                <a:latin typeface="Arial"/>
                <a:cs typeface="Arial"/>
              </a:rPr>
              <a:t>Цель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5237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BF7239-86AE-7133-F601-2E1F6D6B8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083" y="480315"/>
            <a:ext cx="4938132" cy="1006475"/>
          </a:xfrm>
        </p:spPr>
        <p:txBody>
          <a:bodyPr/>
          <a:lstStyle/>
          <a:p>
            <a:r>
              <a:rPr lang="ru-RU" sz="4400" spc="315" dirty="0"/>
              <a:t>Пороки</a:t>
            </a:r>
            <a:r>
              <a:rPr lang="ru-RU" sz="4400" spc="35" dirty="0"/>
              <a:t> </a:t>
            </a:r>
            <a:r>
              <a:rPr lang="ru-RU" sz="4400" spc="280" dirty="0"/>
              <a:t>команд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53027ABB-5375-9533-860C-8BD443E36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083" y="1550020"/>
            <a:ext cx="7447157" cy="4827665"/>
          </a:xfrm>
        </p:spPr>
        <p:txBody>
          <a:bodyPr/>
          <a:lstStyle/>
          <a:p>
            <a:pPr marL="321945" indent="-309880">
              <a:lnSpc>
                <a:spcPct val="100000"/>
              </a:lnSpc>
              <a:spcBef>
                <a:spcPts val="100"/>
              </a:spcBef>
              <a:buChar char="●"/>
              <a:tabLst>
                <a:tab pos="321945" algn="l"/>
                <a:tab pos="322580" algn="l"/>
              </a:tabLst>
            </a:pPr>
            <a:r>
              <a:rPr lang="ru-RU" sz="2800" dirty="0">
                <a:latin typeface="Arial"/>
                <a:cs typeface="Arial"/>
              </a:rPr>
              <a:t>Низкий уровень доверия</a:t>
            </a:r>
          </a:p>
          <a:p>
            <a:pPr marL="321945" indent="-309880">
              <a:lnSpc>
                <a:spcPct val="100000"/>
              </a:lnSpc>
              <a:spcBef>
                <a:spcPts val="100"/>
              </a:spcBef>
              <a:buChar char="●"/>
              <a:tabLst>
                <a:tab pos="321945" algn="l"/>
                <a:tab pos="322580" algn="l"/>
              </a:tabLst>
            </a:pPr>
            <a:r>
              <a:rPr lang="ru-RU" sz="2800" dirty="0">
                <a:latin typeface="Arial"/>
                <a:cs typeface="Arial"/>
              </a:rPr>
              <a:t>Непонятно, как решать конфликты</a:t>
            </a:r>
          </a:p>
          <a:p>
            <a:pPr marL="321945" indent="-309880">
              <a:lnSpc>
                <a:spcPct val="100000"/>
              </a:lnSpc>
              <a:spcBef>
                <a:spcPts val="100"/>
              </a:spcBef>
              <a:buChar char="●"/>
              <a:tabLst>
                <a:tab pos="321945" algn="l"/>
                <a:tab pos="322580" algn="l"/>
              </a:tabLst>
            </a:pPr>
            <a:r>
              <a:rPr lang="ru-RU" sz="2800" dirty="0">
                <a:latin typeface="Arial"/>
                <a:cs typeface="Arial"/>
              </a:rPr>
              <a:t>Проблема ответственности (кто отвечает за результат?)</a:t>
            </a:r>
          </a:p>
          <a:p>
            <a:pPr marL="321945" indent="-309880">
              <a:lnSpc>
                <a:spcPct val="100000"/>
              </a:lnSpc>
              <a:spcBef>
                <a:spcPts val="100"/>
              </a:spcBef>
              <a:buChar char="●"/>
              <a:tabLst>
                <a:tab pos="321945" algn="l"/>
                <a:tab pos="322580" algn="l"/>
              </a:tabLst>
            </a:pPr>
            <a:r>
              <a:rPr lang="ru-RU" sz="2800" dirty="0">
                <a:latin typeface="Arial"/>
                <a:cs typeface="Arial"/>
              </a:rPr>
              <a:t>Проблема требовательности</a:t>
            </a:r>
          </a:p>
          <a:p>
            <a:pPr marL="321945" indent="-309880">
              <a:lnSpc>
                <a:spcPct val="100000"/>
              </a:lnSpc>
              <a:spcBef>
                <a:spcPts val="100"/>
              </a:spcBef>
              <a:buChar char="●"/>
              <a:tabLst>
                <a:tab pos="321945" algn="l"/>
                <a:tab pos="322580" algn="l"/>
              </a:tabLst>
            </a:pPr>
            <a:r>
              <a:rPr lang="ru-RU" sz="2800" dirty="0">
                <a:latin typeface="Arial"/>
                <a:cs typeface="Arial"/>
              </a:rPr>
              <a:t>Мало внимания признанию результатов</a:t>
            </a: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29A371E1-A676-5A43-798A-77144D00F2E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63776" y="1225587"/>
            <a:ext cx="3192964" cy="461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94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5F904-C106-300F-E711-E428784A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spc="140" dirty="0">
                <a:latin typeface="Arial"/>
                <a:cs typeface="Arial"/>
              </a:rPr>
              <a:t>1. </a:t>
            </a:r>
            <a:r>
              <a:rPr lang="ru-RU" spc="140" dirty="0">
                <a:latin typeface="Arial"/>
                <a:cs typeface="Arial"/>
              </a:rPr>
              <a:t>Недоверие в команде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2DB3C-2C70-0F23-3A69-EC820647C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800" spc="140" dirty="0">
                <a:latin typeface="Arial"/>
                <a:cs typeface="Arial"/>
              </a:rPr>
              <a:t>Что</a:t>
            </a:r>
            <a:r>
              <a:rPr lang="ru-RU" sz="2800" spc="-45" dirty="0">
                <a:latin typeface="Arial"/>
                <a:cs typeface="Arial"/>
              </a:rPr>
              <a:t> </a:t>
            </a:r>
            <a:r>
              <a:rPr lang="ru-RU" sz="2800" spc="180" dirty="0">
                <a:latin typeface="Arial"/>
                <a:cs typeface="Arial"/>
              </a:rPr>
              <a:t>такое</a:t>
            </a:r>
            <a:r>
              <a:rPr lang="ru-RU" sz="2800" spc="-45" dirty="0">
                <a:latin typeface="Arial"/>
                <a:cs typeface="Arial"/>
              </a:rPr>
              <a:t> </a:t>
            </a:r>
            <a:r>
              <a:rPr lang="ru-RU" sz="2800" spc="210" dirty="0">
                <a:latin typeface="Arial"/>
                <a:cs typeface="Arial"/>
              </a:rPr>
              <a:t>доверие?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Доверие — готовность открыто коммуницировать, понимая, что другая сторона является добропорядочной / предсказуемой.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Почему, попадая в новую группу, мы не спешим проявлять доверие к людям?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Эволюция человека.</a:t>
            </a:r>
          </a:p>
          <a:p>
            <a:pPr marL="0" indent="0">
              <a:buNone/>
            </a:pPr>
            <a:r>
              <a:rPr lang="ru-RU" dirty="0"/>
              <a:t>С новым человеком испытываем:</a:t>
            </a:r>
          </a:p>
          <a:p>
            <a:r>
              <a:rPr lang="ru-RU" dirty="0"/>
              <a:t>Страх</a:t>
            </a:r>
          </a:p>
          <a:p>
            <a:r>
              <a:rPr lang="ru-RU" dirty="0"/>
              <a:t>Интерес</a:t>
            </a:r>
          </a:p>
        </p:txBody>
      </p:sp>
    </p:spTree>
    <p:extLst>
      <p:ext uri="{BB962C8B-B14F-4D97-AF65-F5344CB8AC3E}">
        <p14:creationId xmlns:p14="http://schemas.microsoft.com/office/powerpoint/2010/main" val="2457064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46E45C-10F4-7C1B-5E31-2A202EB2C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6114"/>
          </a:xfrm>
        </p:spPr>
        <p:txBody>
          <a:bodyPr/>
          <a:lstStyle/>
          <a:p>
            <a:r>
              <a:rPr lang="ru-RU" dirty="0"/>
              <a:t>Три вида доверия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8B3E67-B78C-EF88-C69B-8431923DA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509"/>
            <a:ext cx="7647878" cy="466039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Основанное на экспертизе</a:t>
            </a:r>
          </a:p>
          <a:p>
            <a:pPr lvl="1"/>
            <a:r>
              <a:rPr lang="ru-RU" dirty="0"/>
              <a:t>Доверяем врачу как эксперту (особенно если его рекомендовали или у него много регалий)</a:t>
            </a:r>
          </a:p>
          <a:p>
            <a:r>
              <a:rPr lang="ru-RU" dirty="0"/>
              <a:t>Основанное на опыте взаимодействия</a:t>
            </a:r>
          </a:p>
          <a:p>
            <a:pPr lvl="1"/>
            <a:r>
              <a:rPr lang="ru-RU" dirty="0"/>
              <a:t>У этого врача уже лечились и опыт был успешным</a:t>
            </a:r>
          </a:p>
          <a:p>
            <a:r>
              <a:rPr lang="ru-RU" dirty="0"/>
              <a:t>Основанное на понимании смысла («я понимаю, что сейчас происходит»)</a:t>
            </a:r>
          </a:p>
          <a:p>
            <a:pPr lvl="1"/>
            <a:r>
              <a:rPr lang="ru-RU" dirty="0"/>
              <a:t>Когда вы понимаете почему кому-то стоит доверять</a:t>
            </a:r>
          </a:p>
          <a:p>
            <a:pPr lvl="1"/>
            <a:r>
              <a:rPr lang="ru-RU" dirty="0"/>
              <a:t>Понимаем, что наставнику в команде можно доверять</a:t>
            </a:r>
          </a:p>
          <a:p>
            <a:pPr lvl="1"/>
            <a:r>
              <a:rPr lang="ru-RU" dirty="0"/>
              <a:t>Ставя цель или задачу, поясняйте </a:t>
            </a:r>
            <a:r>
              <a:rPr lang="ru-RU" b="1" dirty="0"/>
              <a:t>почему</a:t>
            </a:r>
            <a:r>
              <a:rPr lang="ru-RU" dirty="0"/>
              <a:t> вы это делаете, какой смысл в этом действии!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0D8AB192-ACD4-23D2-5618-75F8D37A8D2D}"/>
              </a:ext>
            </a:extLst>
          </p:cNvPr>
          <p:cNvGrpSpPr/>
          <p:nvPr/>
        </p:nvGrpSpPr>
        <p:grpSpPr>
          <a:xfrm>
            <a:off x="8675474" y="1271240"/>
            <a:ext cx="3238500" cy="4707890"/>
            <a:chOff x="8418996" y="1478532"/>
            <a:chExt cx="3238500" cy="470789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330652C7-024E-38F9-F9A9-3DC724521D5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8996" y="1478532"/>
              <a:ext cx="3238247" cy="4707400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D575251D-5280-5F8A-CECF-F5FE7810AE9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2896" y="1604433"/>
              <a:ext cx="2950446" cy="4419599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135010A-B475-92E5-D2F3-197DD32BAFD3}"/>
                </a:ext>
              </a:extLst>
            </p:cNvPr>
            <p:cNvSpPr/>
            <p:nvPr/>
          </p:nvSpPr>
          <p:spPr>
            <a:xfrm>
              <a:off x="8518446" y="1559983"/>
              <a:ext cx="3039745" cy="4508500"/>
            </a:xfrm>
            <a:custGeom>
              <a:avLst/>
              <a:gdLst/>
              <a:ahLst/>
              <a:cxnLst/>
              <a:rect l="l" t="t" r="r" b="b"/>
              <a:pathLst>
                <a:path w="3039745" h="4508500">
                  <a:moveTo>
                    <a:pt x="0" y="0"/>
                  </a:moveTo>
                  <a:lnTo>
                    <a:pt x="3039346" y="0"/>
                  </a:lnTo>
                  <a:lnTo>
                    <a:pt x="3039346" y="4508499"/>
                  </a:lnTo>
                  <a:lnTo>
                    <a:pt x="0" y="4508499"/>
                  </a:lnTo>
                  <a:lnTo>
                    <a:pt x="0" y="0"/>
                  </a:lnTo>
                  <a:close/>
                </a:path>
              </a:pathLst>
            </a:custGeom>
            <a:ln w="888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97403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F38F1604-FB33-2EA4-712B-6EC93E6CDCA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7345" y="4132276"/>
            <a:ext cx="4511176" cy="273119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083E02-B574-7FD6-E22A-31A50BA4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0358"/>
          </a:xfrm>
        </p:spPr>
        <p:txBody>
          <a:bodyPr/>
          <a:lstStyle/>
          <a:p>
            <a:r>
              <a:rPr lang="ru-RU" dirty="0"/>
              <a:t>Что такое доверие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06C98D-E585-D141-F135-7CC567D29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054"/>
            <a:ext cx="10515600" cy="32799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Тюремная поговорка: «Не верь, не бойся, не проси».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Доверие — это когда:</a:t>
            </a:r>
          </a:p>
          <a:p>
            <a:r>
              <a:rPr lang="ru-RU" dirty="0"/>
              <a:t>Члены команды не боятся сделать ошибку</a:t>
            </a:r>
          </a:p>
          <a:p>
            <a:r>
              <a:rPr lang="ru-RU" dirty="0"/>
              <a:t>Члены команды готовы к взаимной критике</a:t>
            </a:r>
          </a:p>
          <a:p>
            <a:r>
              <a:rPr lang="ru-RU" dirty="0"/>
              <a:t>Члены команды не боятся быть уязвимыми: открыто говорят о своих сомнениях и признают личные ошибки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6502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680490-B8F7-4314-A7F2-BB01F4A0E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4358"/>
          </a:xfrm>
        </p:spPr>
        <p:txBody>
          <a:bodyPr/>
          <a:lstStyle/>
          <a:p>
            <a:r>
              <a:rPr lang="ru-RU" dirty="0"/>
              <a:t>Управленческий цикл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731DF-0B5F-C349-B049-1642611D24ED}"/>
              </a:ext>
            </a:extLst>
          </p:cNvPr>
          <p:cNvSpPr txBox="1"/>
          <p:nvPr/>
        </p:nvSpPr>
        <p:spPr>
          <a:xfrm>
            <a:off x="6096000" y="1504610"/>
            <a:ext cx="578182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400" dirty="0"/>
              <a:t>Управленческие навыки на каждом этапе цикла: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Планирование</a:t>
            </a:r>
            <a:r>
              <a:rPr lang="ru-RU" sz="2400" dirty="0"/>
              <a:t>: постановка целей, декомпозиция, определение приоритетов.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Организация исполнения</a:t>
            </a:r>
            <a:r>
              <a:rPr lang="ru-RU" sz="2400" dirty="0"/>
              <a:t>: постановка задач, обучение, делегирование.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Мотивация</a:t>
            </a:r>
            <a:r>
              <a:rPr lang="ru-RU" sz="2400" dirty="0"/>
              <a:t>: обратная связь, мотивация, стимулирование.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Контроль</a:t>
            </a:r>
            <a:r>
              <a:rPr lang="ru-RU" sz="2400" dirty="0"/>
              <a:t>: мониторинг, супервизия, аудит команды и анализ результатов.</a:t>
            </a:r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4B5B7718-00C4-58C3-9EF1-B60B479373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1407262"/>
              </p:ext>
            </p:extLst>
          </p:nvPr>
        </p:nvGraphicFramePr>
        <p:xfrm>
          <a:off x="301672" y="1234667"/>
          <a:ext cx="5339472" cy="5496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2137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9AC7F-FFD6-AE8B-8C19-DEE0910C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82" y="477006"/>
            <a:ext cx="8506522" cy="716543"/>
          </a:xfrm>
        </p:spPr>
        <p:txBody>
          <a:bodyPr/>
          <a:lstStyle/>
          <a:p>
            <a:r>
              <a:rPr lang="ru-RU" dirty="0"/>
              <a:t>Как выстроить доверие?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03FBB1-A206-38BB-B1AD-71E1BD4B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479" y="1275223"/>
            <a:ext cx="11194755" cy="636028"/>
          </a:xfrm>
        </p:spPr>
        <p:txBody>
          <a:bodyPr/>
          <a:lstStyle/>
          <a:p>
            <a:pPr marL="0" indent="0">
              <a:buNone/>
            </a:pPr>
            <a:r>
              <a:rPr lang="ru-RU" sz="2800" spc="-35" dirty="0"/>
              <a:t>П</a:t>
            </a:r>
            <a:r>
              <a:rPr lang="ru-RU" sz="2800" b="1" spc="-35" dirty="0"/>
              <a:t>о</a:t>
            </a:r>
            <a:r>
              <a:rPr lang="ru-RU" sz="2800" spc="-35" dirty="0"/>
              <a:t>тлач</a:t>
            </a:r>
            <a:r>
              <a:rPr lang="ru-RU" sz="2800" spc="-185" dirty="0"/>
              <a:t> </a:t>
            </a:r>
            <a:r>
              <a:rPr lang="ru-RU" sz="2800" dirty="0"/>
              <a:t>или</a:t>
            </a:r>
            <a:r>
              <a:rPr lang="ru-RU" sz="2800" spc="-180" dirty="0"/>
              <a:t> </a:t>
            </a:r>
            <a:r>
              <a:rPr lang="ru-RU" sz="2800" spc="-10" dirty="0"/>
              <a:t>взаимный</a:t>
            </a:r>
            <a:r>
              <a:rPr lang="ru-RU" sz="2800" spc="-180" dirty="0"/>
              <a:t> </a:t>
            </a:r>
            <a:r>
              <a:rPr lang="ru-RU" sz="2800" spc="-20" dirty="0"/>
              <a:t>обмен,</a:t>
            </a:r>
            <a:r>
              <a:rPr lang="ru-RU" sz="2800" spc="-185" dirty="0"/>
              <a:t> </a:t>
            </a:r>
            <a:r>
              <a:rPr lang="ru-RU" sz="2800" dirty="0"/>
              <a:t>чтобы</a:t>
            </a:r>
            <a:r>
              <a:rPr lang="ru-RU" sz="2800" spc="-175" dirty="0"/>
              <a:t> </a:t>
            </a:r>
            <a:r>
              <a:rPr lang="ru-RU" sz="2800" spc="-10" dirty="0"/>
              <a:t>строить доверие</a:t>
            </a:r>
            <a:endParaRPr lang="ru-RU" dirty="0"/>
          </a:p>
        </p:txBody>
      </p:sp>
      <p:grpSp>
        <p:nvGrpSpPr>
          <p:cNvPr id="8" name="object 3">
            <a:extLst>
              <a:ext uri="{FF2B5EF4-FFF2-40B4-BE49-F238E27FC236}">
                <a16:creationId xmlns:a16="http://schemas.microsoft.com/office/drawing/2014/main" id="{54B22FBD-C3D3-65D4-42AB-10EB99A4667F}"/>
              </a:ext>
            </a:extLst>
          </p:cNvPr>
          <p:cNvGrpSpPr/>
          <p:nvPr/>
        </p:nvGrpSpPr>
        <p:grpSpPr>
          <a:xfrm>
            <a:off x="4144068" y="2102808"/>
            <a:ext cx="8071484" cy="4792345"/>
            <a:chOff x="2161419" y="1567117"/>
            <a:chExt cx="8071484" cy="4792345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F07C5036-F71F-0BAA-7D0F-1B2C4031924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1419" y="1567117"/>
              <a:ext cx="8071286" cy="4791998"/>
            </a:xfrm>
            <a:prstGeom prst="rect">
              <a:avLst/>
            </a:prstGeom>
          </p:spPr>
        </p:pic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89D378A9-5A54-DD06-AE39-EC8EEE690FF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5318" y="1693017"/>
              <a:ext cx="7783485" cy="4504198"/>
            </a:xfrm>
            <a:prstGeom prst="rect">
              <a:avLst/>
            </a:prstGeom>
          </p:spPr>
        </p:pic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2C91A4BE-587E-BC27-BA22-D19C39FD7D32}"/>
                </a:ext>
              </a:extLst>
            </p:cNvPr>
            <p:cNvSpPr/>
            <p:nvPr/>
          </p:nvSpPr>
          <p:spPr>
            <a:xfrm>
              <a:off x="2260868" y="1648567"/>
              <a:ext cx="7872730" cy="4593590"/>
            </a:xfrm>
            <a:custGeom>
              <a:avLst/>
              <a:gdLst/>
              <a:ahLst/>
              <a:cxnLst/>
              <a:rect l="l" t="t" r="r" b="b"/>
              <a:pathLst>
                <a:path w="7872730" h="4593590">
                  <a:moveTo>
                    <a:pt x="0" y="0"/>
                  </a:moveTo>
                  <a:lnTo>
                    <a:pt x="7872385" y="0"/>
                  </a:lnTo>
                  <a:lnTo>
                    <a:pt x="7872385" y="4593098"/>
                  </a:lnTo>
                  <a:lnTo>
                    <a:pt x="0" y="4593098"/>
                  </a:lnTo>
                  <a:lnTo>
                    <a:pt x="0" y="0"/>
                  </a:lnTo>
                  <a:close/>
                </a:path>
              </a:pathLst>
            </a:custGeom>
            <a:ln w="888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84A0E7F-AC81-BAD0-95CB-9E321DD7D37F}"/>
              </a:ext>
            </a:extLst>
          </p:cNvPr>
          <p:cNvSpPr txBox="1"/>
          <p:nvPr/>
        </p:nvSpPr>
        <p:spPr>
          <a:xfrm>
            <a:off x="613701" y="2102808"/>
            <a:ext cx="34312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Что-то делаем для сотрудника: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Помогаем с задачами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Задерживаемся ради него не работе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Объясняем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Делимся какими-то ресурсами</a:t>
            </a:r>
          </a:p>
        </p:txBody>
      </p:sp>
    </p:spTree>
    <p:extLst>
      <p:ext uri="{BB962C8B-B14F-4D97-AF65-F5344CB8AC3E}">
        <p14:creationId xmlns:p14="http://schemas.microsoft.com/office/powerpoint/2010/main" val="348183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388A61-ED16-1D73-9845-50C5EF8CC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07849" cy="749997"/>
          </a:xfrm>
        </p:spPr>
        <p:txBody>
          <a:bodyPr/>
          <a:lstStyle/>
          <a:p>
            <a:r>
              <a:rPr lang="ru-RU" dirty="0"/>
              <a:t>Лидерское обещание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E00B62-B622-0FE6-FF45-AB52A8C5A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449"/>
            <a:ext cx="10515600" cy="4816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/>
              <a:t>Лидерское обещание</a:t>
            </a:r>
            <a:r>
              <a:rPr lang="ru-RU" dirty="0"/>
              <a:t> — что готовы делать руководители для сотрудников, чтобы они работали на благо организации.</a:t>
            </a:r>
          </a:p>
          <a:p>
            <a:endParaRPr lang="ru-RU" dirty="0"/>
          </a:p>
          <a:p>
            <a:r>
              <a:rPr lang="ru-RU" dirty="0"/>
              <a:t>Обещание дается каждому сотруднику, который начинает работу в организации</a:t>
            </a:r>
            <a:r>
              <a:rPr lang="en-US" dirty="0"/>
              <a:t> </a:t>
            </a:r>
            <a:r>
              <a:rPr lang="ru-RU" dirty="0"/>
              <a:t>или команде в целом.</a:t>
            </a:r>
          </a:p>
          <a:p>
            <a:r>
              <a:rPr lang="ru-RU" dirty="0"/>
              <a:t>Пример: </a:t>
            </a:r>
            <a:r>
              <a:rPr lang="ru-RU" i="1" dirty="0"/>
              <a:t>«Мы обещаем такую сред</a:t>
            </a:r>
            <a:r>
              <a:rPr lang="ru-RU" b="1" i="1" dirty="0"/>
              <a:t>у</a:t>
            </a:r>
            <a:r>
              <a:rPr lang="ru-RU" i="1" dirty="0"/>
              <a:t>, где каждый сотрудник чувствует себя вовлеченным в работу наполненную смыслом и получает за это справедливую оценку и вознаграждение»</a:t>
            </a:r>
            <a:endParaRPr lang="ru-RU" dirty="0"/>
          </a:p>
          <a:p>
            <a:r>
              <a:rPr lang="ru-RU" dirty="0"/>
              <a:t>Пример: </a:t>
            </a:r>
            <a:r>
              <a:rPr lang="ru-RU" i="1" dirty="0"/>
              <a:t>«Я обещаю сложные, но интересные задачи»</a:t>
            </a:r>
          </a:p>
          <a:p>
            <a:r>
              <a:rPr lang="ru-RU" dirty="0"/>
              <a:t>Что вы готовы пообещать вашей команде?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Дать обещание и потом его выполнить — большой шаг к доверию.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C4E0CA-B5D9-E276-3203-76169705B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964" y="0"/>
            <a:ext cx="2000036" cy="256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91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166DA0FD-B038-B92C-5A8C-0897D3D471F1}"/>
              </a:ext>
            </a:extLst>
          </p:cNvPr>
          <p:cNvPicPr/>
          <p:nvPr/>
        </p:nvPicPr>
        <p:blipFill rotWithShape="1">
          <a:blip r:embed="rId2" cstate="print"/>
          <a:srcRect r="4518" b="8874"/>
          <a:stretch/>
        </p:blipFill>
        <p:spPr>
          <a:xfrm>
            <a:off x="5356815" y="4405854"/>
            <a:ext cx="6835185" cy="245214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0E0B58-8EC9-22B0-4CEA-7467A3C4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974"/>
            <a:ext cx="10515600" cy="783451"/>
          </a:xfrm>
        </p:spPr>
        <p:txBody>
          <a:bodyPr/>
          <a:lstStyle/>
          <a:p>
            <a:r>
              <a:rPr lang="ru-RU" dirty="0"/>
              <a:t>2. Боязнь конфликта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2421C5-EFA8-6427-9955-23C506FF4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90365"/>
            <a:ext cx="10679130" cy="337084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2800" dirty="0">
                <a:cs typeface="Calibri" panose="020F0502020204030204" pitchFamily="34" charset="0"/>
              </a:rPr>
              <a:t>«Штроминг со знаком минус»</a:t>
            </a:r>
          </a:p>
          <a:p>
            <a:pPr marL="0" indent="0">
              <a:buNone/>
            </a:pPr>
            <a:endParaRPr lang="ru-RU" sz="2800" dirty="0"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2800" dirty="0">
                <a:cs typeface="Calibri" panose="020F0502020204030204" pitchFamily="34" charset="0"/>
              </a:rPr>
              <a:t>Как может проявляться порок «боязнь конфликта» в рабочих ситуациях?</a:t>
            </a:r>
          </a:p>
          <a:p>
            <a:r>
              <a:rPr lang="ru-RU" sz="2800" dirty="0">
                <a:cs typeface="Calibri" panose="020F0502020204030204" pitchFamily="34" charset="0"/>
              </a:rPr>
              <a:t>Сотрудники перестают отстаивать своё мнение</a:t>
            </a:r>
          </a:p>
          <a:p>
            <a:r>
              <a:rPr lang="ru-RU" sz="2800" dirty="0">
                <a:cs typeface="Calibri" panose="020F0502020204030204" pitchFamily="34" charset="0"/>
              </a:rPr>
              <a:t>Излишняя уступчивость</a:t>
            </a:r>
          </a:p>
          <a:p>
            <a:r>
              <a:rPr lang="ru-RU" sz="2800" dirty="0">
                <a:cs typeface="Calibri" panose="020F0502020204030204" pitchFamily="34" charset="0"/>
              </a:rPr>
              <a:t>Бояться коммуницировать</a:t>
            </a:r>
          </a:p>
          <a:p>
            <a:r>
              <a:rPr lang="ru-RU" sz="2800" dirty="0">
                <a:cs typeface="Calibri" panose="020F0502020204030204" pitchFamily="34" charset="0"/>
              </a:rPr>
              <a:t>Бояться выносить проблемы — проблемы не решаются</a:t>
            </a:r>
          </a:p>
          <a:p>
            <a:r>
              <a:rPr lang="ru-RU" sz="2800" dirty="0">
                <a:cs typeface="Calibri" panose="020F0502020204030204" pitchFamily="34" charset="0"/>
              </a:rPr>
              <a:t>Умирает инициативность и креативность, а значит ответственность за результат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9083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2A0FD4-DE5B-DFDB-973B-9A9B468AF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7428"/>
            <a:ext cx="10515600" cy="828244"/>
          </a:xfrm>
        </p:spPr>
        <p:txBody>
          <a:bodyPr/>
          <a:lstStyle/>
          <a:p>
            <a:r>
              <a:rPr lang="ru-RU" dirty="0"/>
              <a:t>Почему конфликты не стоит замалчивать?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C3CA1D-EA1F-A123-9DC9-457296124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чем вред такой ситуации для команды и организации?</a:t>
            </a:r>
          </a:p>
          <a:p>
            <a:r>
              <a:rPr lang="ru-RU" dirty="0"/>
              <a:t>Убивается доверие</a:t>
            </a:r>
          </a:p>
          <a:p>
            <a:r>
              <a:rPr lang="ru-RU" dirty="0"/>
              <a:t>Проблемы копятся, а потом люди взрываются</a:t>
            </a:r>
          </a:p>
          <a:p>
            <a:pPr lvl="1"/>
            <a:r>
              <a:rPr lang="ru-RU" dirty="0"/>
              <a:t>Люди уходят, команда разрушается</a:t>
            </a:r>
          </a:p>
          <a:p>
            <a:r>
              <a:rPr lang="ru-RU" dirty="0"/>
              <a:t>Безынициативность</a:t>
            </a:r>
          </a:p>
          <a:p>
            <a:r>
              <a:rPr lang="ru-RU" dirty="0"/>
              <a:t>Тихий саботаж</a:t>
            </a:r>
          </a:p>
        </p:txBody>
      </p:sp>
    </p:spTree>
    <p:extLst>
      <p:ext uri="{BB962C8B-B14F-4D97-AF65-F5344CB8AC3E}">
        <p14:creationId xmlns:p14="http://schemas.microsoft.com/office/powerpoint/2010/main" val="809017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79804-0BB6-62C4-B05F-BBD738C62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4602"/>
          </a:xfrm>
        </p:spPr>
        <p:txBody>
          <a:bodyPr/>
          <a:lstStyle/>
          <a:p>
            <a:r>
              <a:rPr lang="ru-RU" dirty="0"/>
              <a:t>Красный квадрат критики </a:t>
            </a:r>
            <a:r>
              <a:rPr lang="en" dirty="0"/>
              <a:t>TOYOTA</a:t>
            </a:r>
            <a:endParaRPr lang="ru-RU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777E247-9145-305C-B9A8-6AB12E51BE4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6594" y="1775568"/>
            <a:ext cx="7918811" cy="3306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D40B07-D339-280C-FDC2-6D434E63A767}"/>
              </a:ext>
            </a:extLst>
          </p:cNvPr>
          <p:cNvSpPr txBox="1"/>
          <p:nvPr/>
        </p:nvSpPr>
        <p:spPr>
          <a:xfrm>
            <a:off x="1639041" y="5249845"/>
            <a:ext cx="89139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i="0" dirty="0">
                <a:effectLst/>
                <a:latin typeface="arial" panose="020B0604020202020204" pitchFamily="34" charset="0"/>
              </a:rPr>
              <a:t>Человек должен минимум 3 критических </a:t>
            </a:r>
            <a:r>
              <a:rPr lang="ru-RU" sz="2000" dirty="0">
                <a:latin typeface="arial" panose="020B0604020202020204" pitchFamily="34" charset="0"/>
              </a:rPr>
              <a:t>з</a:t>
            </a:r>
            <a:r>
              <a:rPr lang="ru-RU" sz="2000" i="0" dirty="0">
                <a:effectLst/>
                <a:latin typeface="arial" panose="020B0604020202020204" pitchFamily="34" charset="0"/>
              </a:rPr>
              <a:t>амечания </a:t>
            </a:r>
            <a:r>
              <a:rPr lang="ru-RU" sz="2000" dirty="0">
                <a:latin typeface="arial" panose="020B0604020202020204" pitchFamily="34" charset="0"/>
              </a:rPr>
              <a:t>о производстве.</a:t>
            </a:r>
            <a:br>
              <a:rPr lang="ru-RU" sz="2000" dirty="0">
                <a:latin typeface="arial" panose="020B0604020202020204" pitchFamily="34" charset="0"/>
              </a:rPr>
            </a:br>
            <a:r>
              <a:rPr lang="ru-RU" sz="2000" i="0" dirty="0">
                <a:effectLst/>
                <a:latin typeface="arial" panose="020B0604020202020204" pitchFamily="34" charset="0"/>
              </a:rPr>
              <a:t>Кайдзэн.</a:t>
            </a:r>
            <a:br>
              <a:rPr lang="ru-RU" sz="2000" i="0" dirty="0">
                <a:effectLst/>
                <a:latin typeface="arial" panose="020B0604020202020204" pitchFamily="34" charset="0"/>
              </a:rPr>
            </a:br>
            <a:r>
              <a:rPr lang="ru-RU" sz="2000" i="0" dirty="0">
                <a:effectLst/>
                <a:latin typeface="arial" panose="020B0604020202020204" pitchFamily="34" charset="0"/>
              </a:rPr>
              <a:t>Цель компании или команды — постоянно развиваться.</a:t>
            </a:r>
            <a:br>
              <a:rPr lang="ru-RU" sz="2000" i="0" dirty="0">
                <a:effectLst/>
                <a:latin typeface="arial" panose="020B0604020202020204" pitchFamily="34" charset="0"/>
              </a:rPr>
            </a:br>
            <a:r>
              <a:rPr lang="ru-RU" sz="2000" i="0" dirty="0">
                <a:effectLst/>
                <a:latin typeface="arial" panose="020B0604020202020204" pitchFamily="34" charset="0"/>
              </a:rPr>
              <a:t>Благодаря критическому мышлению мы можем выйти на новый уровень.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797738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81EDE-74F8-E29B-AFAD-9E08F473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73" y="360169"/>
            <a:ext cx="8325096" cy="1111792"/>
          </a:xfrm>
        </p:spPr>
        <p:txBody>
          <a:bodyPr>
            <a:normAutofit fontScale="90000"/>
          </a:bodyPr>
          <a:lstStyle/>
          <a:p>
            <a:r>
              <a:rPr lang="ru-RU" dirty="0"/>
              <a:t>Страх конфликта:</a:t>
            </a:r>
            <a:br>
              <a:rPr lang="ru-RU" dirty="0"/>
            </a:br>
            <a:r>
              <a:rPr lang="ru-RU" dirty="0"/>
              <a:t>Трансформация от группы к команде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963764-4B70-44F4-44F2-380DF7E50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74" y="1849348"/>
            <a:ext cx="8325096" cy="479344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Ваша задача — построить такие отношения, где конструктивный конфликт — это нормально!</a:t>
            </a:r>
          </a:p>
          <a:p>
            <a:r>
              <a:rPr lang="ru-RU" dirty="0"/>
              <a:t>Столкнувшись с конфликтом, группа либо разваливается, либо справляется с ним, превращаясь в команду.</a:t>
            </a:r>
          </a:p>
          <a:p>
            <a:r>
              <a:rPr lang="ru-RU" dirty="0"/>
              <a:t>Люди в команде способны конфликтовать друг с другом ради достижения общей цели.</a:t>
            </a:r>
          </a:p>
          <a:p>
            <a:r>
              <a:rPr lang="ru-RU" dirty="0"/>
              <a:t>Конфликты разрешаются не тогда, когда их замалчивают, а когда их обсуждают, проявляя уважение к другой стороне, демонстрируя желание понять ее интересы</a:t>
            </a:r>
          </a:p>
          <a:p>
            <a:r>
              <a:rPr lang="ru-RU" dirty="0"/>
              <a:t>Признак данного порока: «скучные совещания», когда люди не высказываются. «Всё хорошо»</a:t>
            </a:r>
            <a:endParaRPr lang="en-US" dirty="0"/>
          </a:p>
          <a:p>
            <a:pPr lvl="1"/>
            <a:r>
              <a:rPr lang="ru-RU" dirty="0"/>
              <a:t>Пример Ким Скотт про чай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4E2A09-479D-93CA-C196-E55CD7D9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668" y="0"/>
            <a:ext cx="3082332" cy="442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A1BA5-1509-7EDE-DB6E-2A44607C3FB7}"/>
              </a:ext>
            </a:extLst>
          </p:cNvPr>
          <p:cNvSpPr txBox="1"/>
          <p:nvPr/>
        </p:nvSpPr>
        <p:spPr>
          <a:xfrm>
            <a:off x="9123452" y="4541178"/>
            <a:ext cx="306854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b="0" i="0" dirty="0">
                <a:solidFill>
                  <a:srgbClr val="4E4E4E"/>
                </a:solidFill>
                <a:effectLst/>
                <a:latin typeface="Roboto" panose="02000000000000000000" pitchFamily="2" charset="0"/>
              </a:rPr>
              <a:t>Ким Скотт - бывший топ-менеджер </a:t>
            </a:r>
            <a:r>
              <a:rPr lang="en" sz="1300" b="0" i="0" dirty="0">
                <a:solidFill>
                  <a:srgbClr val="4E4E4E"/>
                </a:solidFill>
                <a:effectLst/>
                <a:latin typeface="Roboto" panose="02000000000000000000" pitchFamily="2" charset="0"/>
              </a:rPr>
              <a:t>Google, Apple, YouTube, </a:t>
            </a:r>
            <a:r>
              <a:rPr lang="ru-RU" sz="1300" b="0" i="0" dirty="0">
                <a:solidFill>
                  <a:srgbClr val="4E4E4E"/>
                </a:solidFill>
                <a:effectLst/>
                <a:latin typeface="Roboto" panose="02000000000000000000" pitchFamily="2" charset="0"/>
              </a:rPr>
              <a:t>бизнес-консультант </a:t>
            </a:r>
            <a:r>
              <a:rPr lang="en" sz="1300" b="0" i="0" dirty="0">
                <a:solidFill>
                  <a:srgbClr val="4E4E4E"/>
                </a:solidFill>
                <a:effectLst/>
                <a:latin typeface="Roboto" panose="02000000000000000000" pitchFamily="2" charset="0"/>
              </a:rPr>
              <a:t>Dropbox, Twitter. </a:t>
            </a:r>
            <a:r>
              <a:rPr lang="ru-RU" sz="1300" b="0" i="0" dirty="0">
                <a:solidFill>
                  <a:srgbClr val="4E4E4E"/>
                </a:solidFill>
                <a:effectLst/>
                <a:latin typeface="Roboto" panose="02000000000000000000" pitchFamily="2" charset="0"/>
              </a:rPr>
              <a:t>Впоследствии она анализировала компании, на стадии взлета или падения, и сформулировала полученный опыт в нескольких простых правилах для руководителя, которые помогут сотрудникам любить свою работу и хорошо ее выполнять.</a:t>
            </a:r>
            <a:endParaRPr lang="ru-RU" sz="1300" dirty="0"/>
          </a:p>
        </p:txBody>
      </p:sp>
    </p:spTree>
    <p:extLst>
      <p:ext uri="{BB962C8B-B14F-4D97-AF65-F5344CB8AC3E}">
        <p14:creationId xmlns:p14="http://schemas.microsoft.com/office/powerpoint/2010/main" val="18428286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68A94E92-E2ED-06CD-05FA-748B6C82946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3150" y="4474719"/>
            <a:ext cx="4578849" cy="238328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7E1377-DA37-03F9-B663-3957BA56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055"/>
          </a:xfrm>
        </p:spPr>
        <p:txBody>
          <a:bodyPr/>
          <a:lstStyle/>
          <a:p>
            <a:r>
              <a:rPr lang="ru-RU" dirty="0"/>
              <a:t>3. Нехватка ответственности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0C8758-0286-CEF9-0306-F014BE4CF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Как может проявляться порок «нехватка ответственности» в рабочих ситуациях?</a:t>
            </a:r>
          </a:p>
          <a:p>
            <a:r>
              <a:rPr lang="ru-RU" dirty="0"/>
              <a:t>Люди переводят стрелки</a:t>
            </a:r>
          </a:p>
          <a:p>
            <a:pPr lvl="1"/>
            <a:r>
              <a:rPr lang="ru-RU" dirty="0"/>
              <a:t>«Я свою работу сделал»</a:t>
            </a:r>
          </a:p>
          <a:p>
            <a:r>
              <a:rPr lang="ru-RU" dirty="0"/>
              <a:t>Люди не проявляют инициативы</a:t>
            </a:r>
          </a:p>
          <a:p>
            <a:r>
              <a:rPr lang="ru-RU" dirty="0"/>
              <a:t>Не признают ошибок</a:t>
            </a:r>
          </a:p>
          <a:p>
            <a:pPr lvl="1"/>
            <a:r>
              <a:rPr lang="ru-RU" dirty="0"/>
              <a:t>Хорошо, когда есть культура признания ошибок, ретро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Не происходит перехода от «Я» к «Мы»</a:t>
            </a:r>
          </a:p>
        </p:txBody>
      </p:sp>
    </p:spTree>
    <p:extLst>
      <p:ext uri="{BB962C8B-B14F-4D97-AF65-F5344CB8AC3E}">
        <p14:creationId xmlns:p14="http://schemas.microsoft.com/office/powerpoint/2010/main" val="2672778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BB00C7-92BA-619C-DE33-54D16156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7987"/>
          </a:xfrm>
        </p:spPr>
        <p:txBody>
          <a:bodyPr>
            <a:noAutofit/>
          </a:bodyPr>
          <a:lstStyle/>
          <a:p>
            <a:r>
              <a:rPr lang="ru-RU" sz="3600" dirty="0"/>
              <a:t>Нехватка ответственности:</a:t>
            </a:r>
            <a:br>
              <a:rPr lang="en-US" sz="3600" dirty="0"/>
            </a:br>
            <a:r>
              <a:rPr lang="ru-RU" sz="3600" dirty="0"/>
              <a:t>Трансформация от группы к команде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4A64DD-0A14-030D-B23F-25017E3EA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9814"/>
            <a:ext cx="10515600" cy="478306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Большие сложные проекты делаются только командой!</a:t>
            </a: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>Команда, это когда:</a:t>
            </a:r>
          </a:p>
          <a:p>
            <a:r>
              <a:rPr lang="ru-RU" dirty="0"/>
              <a:t>Члены команды готовы выполнять решение команды, даже если оно им не нравится</a:t>
            </a:r>
          </a:p>
          <a:p>
            <a:r>
              <a:rPr lang="ru-RU" dirty="0"/>
              <a:t>Признают ошибки членов команды, как свои собственные</a:t>
            </a:r>
          </a:p>
          <a:p>
            <a:r>
              <a:rPr lang="ru-RU" dirty="0"/>
              <a:t>Готовы доносить до своих коллег не самую приятную информацию</a:t>
            </a:r>
          </a:p>
          <a:p>
            <a:r>
              <a:rPr lang="ru-RU" dirty="0"/>
              <a:t>Люди выполняют задачу не потому, что стремятся избегать штрафа или наказания, а потому, что хотят помочь коллегам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3995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A25E29-E0CB-99CD-3F6F-9FC6F6850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8846"/>
          </a:xfrm>
        </p:spPr>
        <p:txBody>
          <a:bodyPr/>
          <a:lstStyle/>
          <a:p>
            <a:r>
              <a:rPr lang="ru-RU" sz="4400" spc="180" dirty="0"/>
              <a:t>Абсолютная</a:t>
            </a:r>
            <a:r>
              <a:rPr lang="ru-RU" sz="4400" spc="15" dirty="0"/>
              <a:t> </a:t>
            </a:r>
            <a:r>
              <a:rPr lang="ru-RU" sz="4400" spc="145" dirty="0"/>
              <a:t>ответственность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6A3827-A33B-9963-23C8-A8BD108A6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9098"/>
            <a:ext cx="5789477" cy="5023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sz="2800" dirty="0">
                <a:cs typeface="Arial"/>
              </a:rPr>
              <a:t>Jocko Willink “Extreme ownership”</a:t>
            </a:r>
            <a:endParaRPr lang="ru-RU" sz="2800" dirty="0">
              <a:cs typeface="Arial"/>
            </a:endParaRPr>
          </a:p>
          <a:p>
            <a:pPr marL="0" indent="0">
              <a:buNone/>
            </a:pPr>
            <a:endParaRPr lang="en" sz="2800" dirty="0">
              <a:cs typeface="Arial"/>
            </a:endParaRPr>
          </a:p>
          <a:p>
            <a:r>
              <a:rPr lang="ru-RU" sz="2800" dirty="0">
                <a:cs typeface="Arial"/>
              </a:rPr>
              <a:t>Если кого-то ранили или убивали, каждый в подразделении произносил «Это была моя ошибка, и вот почему…»</a:t>
            </a:r>
          </a:p>
          <a:p>
            <a:pPr lvl="1"/>
            <a:r>
              <a:rPr lang="ru-RU" dirty="0">
                <a:cs typeface="Arial"/>
              </a:rPr>
              <a:t>Командир: это я виноват в том, что кого-то ранили или убили</a:t>
            </a:r>
          </a:p>
          <a:p>
            <a:r>
              <a:rPr lang="ru-RU" dirty="0">
                <a:cs typeface="Arial"/>
              </a:rPr>
              <a:t>Если команда накосячила, я принимаю ответственность на себя. Ведь это МОЯ команда.</a:t>
            </a:r>
          </a:p>
          <a:p>
            <a:pPr marL="0" indent="0">
              <a:buNone/>
            </a:pPr>
            <a:endParaRPr lang="ru-RU" sz="2800" dirty="0">
              <a:latin typeface="Arial"/>
              <a:cs typeface="Arial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A2ED7CE2-A5F6-1B14-CE54-139D7F6D36C0}"/>
              </a:ext>
            </a:extLst>
          </p:cNvPr>
          <p:cNvPicPr/>
          <p:nvPr/>
        </p:nvPicPr>
        <p:blipFill rotWithShape="1">
          <a:blip r:embed="rId2" cstate="print"/>
          <a:srcRect l="8377" t="-1" r="18056" b="-245"/>
          <a:stretch/>
        </p:blipFill>
        <p:spPr>
          <a:xfrm>
            <a:off x="6788257" y="1103972"/>
            <a:ext cx="2169763" cy="295658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427004-36AE-5520-6A71-2FBFC44E2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600" y="0"/>
            <a:ext cx="3073400" cy="4622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30B22F-0DD7-5516-273D-53DF1648A770}"/>
              </a:ext>
            </a:extLst>
          </p:cNvPr>
          <p:cNvSpPr txBox="1"/>
          <p:nvPr/>
        </p:nvSpPr>
        <p:spPr>
          <a:xfrm>
            <a:off x="6788257" y="4799402"/>
            <a:ext cx="4708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Джон </a:t>
            </a:r>
            <a:r>
              <a:rPr lang="ru-RU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Греттон</a:t>
            </a:r>
            <a:r>
              <a:rPr lang="ru-RU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«</a:t>
            </a:r>
            <a:r>
              <a:rPr lang="ru-RU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Джоко</a:t>
            </a:r>
            <a:r>
              <a:rPr lang="ru-RU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» </a:t>
            </a:r>
            <a:r>
              <a:rPr lang="ru-RU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Уиллинк</a:t>
            </a:r>
            <a:r>
              <a:rPr lang="ru-RU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— американский писатель, подкастер и отставной офицер ВМС США, служивший в морских котиках и бывший член </a:t>
            </a:r>
            <a:r>
              <a:rPr lang="e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SEAL Team 3.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2774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40BF6B-E294-E43B-606A-A311F7FD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9241"/>
          </a:xfrm>
        </p:spPr>
        <p:txBody>
          <a:bodyPr/>
          <a:lstStyle/>
          <a:p>
            <a:r>
              <a:rPr lang="ru-RU" dirty="0"/>
              <a:t>4. Отсутствие требовательности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E7D598-3C1F-B911-2B02-CE85C9B7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349"/>
            <a:ext cx="10515600" cy="51135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High Pro: </a:t>
            </a:r>
            <a:r>
              <a:rPr lang="ru-RU" dirty="0"/>
              <a:t>«Я свою работу сделал</a:t>
            </a:r>
            <a:r>
              <a:rPr lang="en-US" dirty="0"/>
              <a:t> </a:t>
            </a:r>
            <a:r>
              <a:rPr lang="ru-RU" dirty="0"/>
              <a:t>хорошо, моя хата с краю»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Требовательность — это когда:</a:t>
            </a:r>
          </a:p>
          <a:p>
            <a:r>
              <a:rPr lang="ru-RU" dirty="0"/>
              <a:t>Сотрудники предъявляют не только </a:t>
            </a:r>
            <a:r>
              <a:rPr lang="ru-RU" b="1" dirty="0"/>
              <a:t>к своей работе</a:t>
            </a:r>
            <a:r>
              <a:rPr lang="ru-RU" dirty="0"/>
              <a:t> высокие стандарты качества</a:t>
            </a:r>
          </a:p>
          <a:p>
            <a:r>
              <a:rPr lang="ru-RU" dirty="0"/>
              <a:t>Члены команды предъявляют </a:t>
            </a:r>
            <a:r>
              <a:rPr lang="ru-RU" b="1" dirty="0"/>
              <a:t>к работе других членов команды </a:t>
            </a:r>
            <a:r>
              <a:rPr lang="ru-RU" dirty="0"/>
              <a:t>высокие стандарты</a:t>
            </a:r>
          </a:p>
          <a:p>
            <a:pPr lvl="1"/>
            <a:r>
              <a:rPr lang="ru-RU" dirty="0"/>
              <a:t>Готовы предъявлять друг другу претензии о качестве итогового продукта</a:t>
            </a:r>
          </a:p>
          <a:p>
            <a:r>
              <a:rPr lang="ru-RU" dirty="0"/>
              <a:t>Готовы напоминать друг другу о цели и о том, что она еще не достигнута</a:t>
            </a:r>
          </a:p>
          <a:p>
            <a:r>
              <a:rPr lang="ru-RU" dirty="0"/>
              <a:t>Члены команды понимают, что «Мы все звенья одной цепи»!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9438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B8D01-7F79-31DC-D790-6DE886BDE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904"/>
          </a:xfrm>
        </p:spPr>
        <p:txBody>
          <a:bodyPr>
            <a:normAutofit/>
          </a:bodyPr>
          <a:lstStyle/>
          <a:p>
            <a:r>
              <a:rPr lang="ru-RU" b="1" dirty="0">
                <a:effectLst/>
              </a:rPr>
              <a:t>Первые дни менеджера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BFB50A-35D4-7BEC-88DD-02FCF5426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752" y="1438509"/>
            <a:ext cx="5922498" cy="3823324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Согласовать с руководством краткосрочные и долгосрочные </a:t>
            </a:r>
            <a:r>
              <a:rPr lang="ru-RU" b="1" dirty="0"/>
              <a:t>цели</a:t>
            </a:r>
          </a:p>
          <a:p>
            <a:pPr lvl="1"/>
            <a:r>
              <a:rPr lang="ru-RU" dirty="0"/>
              <a:t>Какие критерии оценки?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Познакомиться или создать команду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Пообщаться с предыдущим менеджером (если есть такая возможность)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Провести командный аудит</a:t>
            </a:r>
          </a:p>
        </p:txBody>
      </p:sp>
      <p:pic>
        <p:nvPicPr>
          <p:cNvPr id="4097" name="Picture 1" descr="page11image43310976">
            <a:extLst>
              <a:ext uri="{FF2B5EF4-FFF2-40B4-BE49-F238E27FC236}">
                <a16:creationId xmlns:a16="http://schemas.microsoft.com/office/drawing/2014/main" id="{B8A5E281-35BD-2E3B-A1DE-2A1F0F989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09" y="1438508"/>
            <a:ext cx="52578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962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148D45-8EC2-825F-B137-455A4103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739"/>
          </a:xfrm>
        </p:spPr>
        <p:txBody>
          <a:bodyPr/>
          <a:lstStyle/>
          <a:p>
            <a:r>
              <a:rPr lang="ru-RU" dirty="0"/>
              <a:t>Примеры требовательности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4477EA-2243-4DD1-0EAD-4E53EDB18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346"/>
            <a:ext cx="5919061" cy="4766617"/>
          </a:xfrm>
        </p:spPr>
        <p:txBody>
          <a:bodyPr/>
          <a:lstStyle/>
          <a:p>
            <a:r>
              <a:rPr lang="ru-RU" dirty="0"/>
              <a:t>История Златана Ибрагимовича</a:t>
            </a:r>
          </a:p>
          <a:p>
            <a:pPr lvl="1"/>
            <a:r>
              <a:rPr lang="ru-RU" dirty="0"/>
              <a:t>Если на тренировках видел, что кто-то не выкладывается, жёстко конфронтировал</a:t>
            </a:r>
          </a:p>
          <a:p>
            <a:pPr lvl="1"/>
            <a:r>
              <a:rPr lang="ru-RU" dirty="0"/>
              <a:t>Если мы не выложимся, но не выиграем, ничего не добьёмся</a:t>
            </a:r>
          </a:p>
          <a:p>
            <a:r>
              <a:rPr lang="ru-RU" dirty="0"/>
              <a:t>Майкл Джордан</a:t>
            </a:r>
          </a:p>
          <a:p>
            <a:r>
              <a:rPr lang="ru-RU" dirty="0"/>
              <a:t>Криштиану Роналду</a:t>
            </a:r>
          </a:p>
          <a:p>
            <a:r>
              <a:rPr lang="ru-RU" dirty="0"/>
              <a:t>Фильм «Легенда №17» </a:t>
            </a:r>
            <a:r>
              <a:rPr lang="ru-RU" b="0" i="0" dirty="0">
                <a:solidFill>
                  <a:srgbClr val="393939"/>
                </a:solidFill>
                <a:effectLst/>
                <a:latin typeface="Graphik Kinopoisk LC Web"/>
              </a:rPr>
              <a:t>Валерий Харламов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316AB2C4-CE50-B045-46FF-D55A6E91C69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1797" y="1410346"/>
            <a:ext cx="3707364" cy="424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831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E54595-9E2E-0B86-AA7D-D31683334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9241"/>
          </a:xfrm>
        </p:spPr>
        <p:txBody>
          <a:bodyPr/>
          <a:lstStyle/>
          <a:p>
            <a:r>
              <a:rPr lang="ru-RU" dirty="0"/>
              <a:t>Проявления нетребовательности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A32D3F-8336-3605-8202-2AF02284E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349"/>
            <a:ext cx="10515600" cy="51135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Как могут проявляться пороки «нетребовательность» и «равнодушие к результату» в рабочих ситуациях?</a:t>
            </a:r>
          </a:p>
          <a:p>
            <a:r>
              <a:rPr lang="ru-RU" dirty="0"/>
              <a:t>Низкое качество работы, выполненных задач</a:t>
            </a:r>
          </a:p>
          <a:p>
            <a:r>
              <a:rPr lang="ru-RU" dirty="0"/>
              <a:t>«Работа ради работы»</a:t>
            </a:r>
          </a:p>
          <a:p>
            <a:r>
              <a:rPr lang="ru-RU" dirty="0"/>
              <a:t>На ретро молчат</a:t>
            </a:r>
          </a:p>
          <a:p>
            <a:r>
              <a:rPr lang="ru-RU" dirty="0"/>
              <a:t>Много багов</a:t>
            </a:r>
          </a:p>
          <a:p>
            <a:r>
              <a:rPr lang="ru-RU" dirty="0"/>
              <a:t>Вижу ошибку и молчу</a:t>
            </a:r>
          </a:p>
          <a:p>
            <a:r>
              <a:rPr lang="ru-RU" dirty="0"/>
              <a:t>Формальное отношение к ревью кода</a:t>
            </a:r>
          </a:p>
          <a:p>
            <a:r>
              <a:rPr lang="ru-RU" dirty="0"/>
              <a:t>«И так сойдёт»</a:t>
            </a:r>
          </a:p>
          <a:p>
            <a:pPr lvl="1"/>
            <a:r>
              <a:rPr lang="ru-RU" dirty="0"/>
              <a:t>«Теория разбитых окон»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«Радикальная прямота» важна!</a:t>
            </a:r>
          </a:p>
        </p:txBody>
      </p:sp>
    </p:spTree>
    <p:extLst>
      <p:ext uri="{BB962C8B-B14F-4D97-AF65-F5344CB8AC3E}">
        <p14:creationId xmlns:p14="http://schemas.microsoft.com/office/powerpoint/2010/main" val="3351321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A95F8-2367-FEAA-DFF5-F25ED8E3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745"/>
          </a:xfrm>
        </p:spPr>
        <p:txBody>
          <a:bodyPr/>
          <a:lstStyle/>
          <a:p>
            <a:r>
              <a:rPr lang="ru-RU" dirty="0"/>
              <a:t>5. Равнодушие к результатам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C5CEE9-51E3-939C-D103-AC9020D6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338"/>
            <a:ext cx="10515600" cy="525392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b="1" dirty="0"/>
              <a:t>Неравнодушие к результатам — это когда:</a:t>
            </a:r>
          </a:p>
          <a:p>
            <a:r>
              <a:rPr lang="ru-RU" dirty="0"/>
              <a:t>Члены команды готовы прикладывать дополнительное усилие, чтобы получить результат</a:t>
            </a:r>
          </a:p>
          <a:p>
            <a:r>
              <a:rPr lang="ru-RU" dirty="0"/>
              <a:t>Коллеги готовы помогать тем, кто отстал на своем фронте работы</a:t>
            </a:r>
          </a:p>
          <a:p>
            <a:r>
              <a:rPr lang="ru-RU" dirty="0"/>
              <a:t>Сотрудники проявляют интерес к последствиям проекта</a:t>
            </a:r>
          </a:p>
          <a:p>
            <a:pPr lvl="1"/>
            <a:r>
              <a:rPr lang="ru-RU" dirty="0"/>
              <a:t>А что там с продуктом, технологией, модулем, библиотекой, которую мы написали?</a:t>
            </a:r>
          </a:p>
          <a:p>
            <a:r>
              <a:rPr lang="ru-RU" dirty="0"/>
              <a:t>Члены команды сами разбираются с проблемами, не привлекая менеджера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Роль руководителя, чтобы люди были неравнодушны:</a:t>
            </a:r>
          </a:p>
          <a:p>
            <a:r>
              <a:rPr lang="ru-RU" dirty="0"/>
              <a:t>Благодарить за работу и усилия: «я видел, как вы старались»</a:t>
            </a:r>
          </a:p>
          <a:p>
            <a:r>
              <a:rPr lang="ru-RU" dirty="0"/>
              <a:t>Показывать, что вам самому как руководителю не всё равно</a:t>
            </a:r>
          </a:p>
          <a:p>
            <a:r>
              <a:rPr lang="ru-RU" dirty="0"/>
              <a:t>Приносить обратную связь: от клиента, заказчика, другого отдела в компании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0483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0B642-69B8-DFB7-82EE-4919D532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30" y="394202"/>
            <a:ext cx="10515600" cy="859241"/>
          </a:xfrm>
        </p:spPr>
        <p:txBody>
          <a:bodyPr/>
          <a:lstStyle/>
          <a:p>
            <a:r>
              <a:rPr lang="ru-RU" dirty="0"/>
              <a:t>Действия лидера против этих пороков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BF309C-BE5D-A80F-CA52-E916E4C21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29" y="1441341"/>
            <a:ext cx="6924757" cy="5416659"/>
          </a:xfrm>
        </p:spPr>
        <p:txBody>
          <a:bodyPr>
            <a:normAutofit fontScale="92500"/>
          </a:bodyPr>
          <a:lstStyle/>
          <a:p>
            <a:r>
              <a:rPr lang="ru-RU" dirty="0"/>
              <a:t>Следит за ресурсным состоянием команды. Дает отдыхать тем, кто много работал.</a:t>
            </a:r>
          </a:p>
          <a:p>
            <a:r>
              <a:rPr lang="ru-RU" dirty="0"/>
              <a:t>Публично хвалит за победы и отмечает достижения.</a:t>
            </a:r>
          </a:p>
          <a:p>
            <a:r>
              <a:rPr lang="ru-RU" dirty="0"/>
              <a:t>Дает много свободы, больше делегирует.</a:t>
            </a:r>
          </a:p>
          <a:p>
            <a:r>
              <a:rPr lang="ru-RU" dirty="0"/>
              <a:t>Если цель еще не достигнута, напоминает об этом.</a:t>
            </a:r>
          </a:p>
          <a:p>
            <a:r>
              <a:rPr lang="ru-RU" dirty="0"/>
              <a:t>Анализирует успехи и неудачи вместе с командой.</a:t>
            </a: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>Если вы формируете такую культуру и отношения в команде — успех будет системным и повторяемым!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61934FD6-9CC9-FCE3-729B-8F029902424D}"/>
              </a:ext>
            </a:extLst>
          </p:cNvPr>
          <p:cNvGrpSpPr/>
          <p:nvPr/>
        </p:nvGrpSpPr>
        <p:grpSpPr>
          <a:xfrm>
            <a:off x="7609668" y="1642820"/>
            <a:ext cx="4634865" cy="3961765"/>
            <a:chOff x="7029956" y="1739807"/>
            <a:chExt cx="4634865" cy="3961765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21134C39-01B7-3DFE-26E5-D400D59CC2B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9956" y="1739807"/>
              <a:ext cx="4634430" cy="3961737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3ED9E30D-5E56-7050-631B-2D97A56187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3856" y="1865707"/>
              <a:ext cx="4346629" cy="3673937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9C7946B6-7702-1C86-06BD-1E44CB25B9D0}"/>
                </a:ext>
              </a:extLst>
            </p:cNvPr>
            <p:cNvSpPr/>
            <p:nvPr/>
          </p:nvSpPr>
          <p:spPr>
            <a:xfrm>
              <a:off x="7129406" y="1821257"/>
              <a:ext cx="4436110" cy="3763010"/>
            </a:xfrm>
            <a:custGeom>
              <a:avLst/>
              <a:gdLst/>
              <a:ahLst/>
              <a:cxnLst/>
              <a:rect l="l" t="t" r="r" b="b"/>
              <a:pathLst>
                <a:path w="4436109" h="3763010">
                  <a:moveTo>
                    <a:pt x="0" y="0"/>
                  </a:moveTo>
                  <a:lnTo>
                    <a:pt x="4435529" y="0"/>
                  </a:lnTo>
                  <a:lnTo>
                    <a:pt x="4435529" y="3762837"/>
                  </a:lnTo>
                  <a:lnTo>
                    <a:pt x="0" y="3762837"/>
                  </a:lnTo>
                  <a:lnTo>
                    <a:pt x="0" y="0"/>
                  </a:lnTo>
                  <a:close/>
                </a:path>
              </a:pathLst>
            </a:custGeom>
            <a:ln w="888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31570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18F3A-4009-4951-B92B-E00A4C31A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365125"/>
            <a:ext cx="11065790" cy="952231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Модель Патрика Ленсиони: «5 пороков команды»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029D614-94BE-6D1C-5037-56A87AA6E110}"/>
              </a:ext>
            </a:extLst>
          </p:cNvPr>
          <p:cNvSpPr txBox="1"/>
          <p:nvPr/>
        </p:nvSpPr>
        <p:spPr>
          <a:xfrm>
            <a:off x="5095504" y="1837237"/>
            <a:ext cx="16833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65" dirty="0">
                <a:latin typeface="Arial"/>
                <a:cs typeface="Arial"/>
              </a:rPr>
              <a:t>Недоверие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89A8EDF-6A75-C4C0-42EC-F91E2D1D07B0}"/>
              </a:ext>
            </a:extLst>
          </p:cNvPr>
          <p:cNvSpPr txBox="1"/>
          <p:nvPr/>
        </p:nvSpPr>
        <p:spPr>
          <a:xfrm>
            <a:off x="4587089" y="2757898"/>
            <a:ext cx="27019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45" dirty="0">
                <a:latin typeface="Arial"/>
                <a:cs typeface="Arial"/>
              </a:rPr>
              <a:t>Боязнь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140" dirty="0">
                <a:latin typeface="Arial"/>
                <a:cs typeface="Arial"/>
              </a:rPr>
              <a:t>конфликта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075A5E4-9C34-4ACE-82B5-0E9C62F3C05F}"/>
              </a:ext>
            </a:extLst>
          </p:cNvPr>
          <p:cNvSpPr txBox="1"/>
          <p:nvPr/>
        </p:nvSpPr>
        <p:spPr>
          <a:xfrm>
            <a:off x="4467248" y="3625392"/>
            <a:ext cx="29406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05" dirty="0">
                <a:latin typeface="Arial"/>
                <a:cs typeface="Arial"/>
              </a:rPr>
              <a:t>Безответственность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FC1ED2A-A6EC-B8EC-DAE1-A413FC9CE5F8}"/>
              </a:ext>
            </a:extLst>
          </p:cNvPr>
          <p:cNvSpPr txBox="1"/>
          <p:nvPr/>
        </p:nvSpPr>
        <p:spPr>
          <a:xfrm>
            <a:off x="4411517" y="4514148"/>
            <a:ext cx="3052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10" dirty="0">
                <a:latin typeface="Arial"/>
                <a:cs typeface="Arial"/>
              </a:rPr>
              <a:t>Нетребовательность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599EDA0-CAF1-5230-C8C1-F56E407E28EE}"/>
              </a:ext>
            </a:extLst>
          </p:cNvPr>
          <p:cNvSpPr txBox="1"/>
          <p:nvPr/>
        </p:nvSpPr>
        <p:spPr>
          <a:xfrm>
            <a:off x="4912253" y="5211519"/>
            <a:ext cx="20497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0">
              <a:lnSpc>
                <a:spcPct val="100000"/>
              </a:lnSpc>
              <a:spcBef>
                <a:spcPts val="100"/>
              </a:spcBef>
            </a:pPr>
            <a:r>
              <a:rPr sz="2200" spc="155" dirty="0">
                <a:latin typeface="Arial"/>
                <a:cs typeface="Arial"/>
              </a:rPr>
              <a:t>Безразличие </a:t>
            </a:r>
            <a:r>
              <a:rPr sz="2200" spc="305" dirty="0">
                <a:latin typeface="Arial"/>
                <a:cs typeface="Arial"/>
              </a:rPr>
              <a:t>к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80" dirty="0">
                <a:latin typeface="Arial"/>
                <a:cs typeface="Arial"/>
              </a:rPr>
              <a:t>результатам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0017E7C-EC96-6EE4-A6F5-98C6A3942AAE}"/>
              </a:ext>
            </a:extLst>
          </p:cNvPr>
          <p:cNvSpPr txBox="1"/>
          <p:nvPr/>
        </p:nvSpPr>
        <p:spPr>
          <a:xfrm>
            <a:off x="744537" y="5235797"/>
            <a:ext cx="3204210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Жертвы ради команды невозможны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Атмосфера не зависит от результата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Успехи коллег не радуют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3FF66589-B157-E237-F848-B90D2C144A17}"/>
              </a:ext>
            </a:extLst>
          </p:cNvPr>
          <p:cNvSpPr txBox="1"/>
          <p:nvPr/>
        </p:nvSpPr>
        <p:spPr>
          <a:xfrm>
            <a:off x="759871" y="4344802"/>
            <a:ext cx="2870835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Отсутствие взаимной критики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Несоблюдение сроков и обещаний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Отсутствие взаимоконтроля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944B1DB-8999-84D7-8889-F57694200500}"/>
              </a:ext>
            </a:extLst>
          </p:cNvPr>
          <p:cNvSpPr txBox="1"/>
          <p:nvPr/>
        </p:nvSpPr>
        <p:spPr>
          <a:xfrm>
            <a:off x="759867" y="3400519"/>
            <a:ext cx="3546319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7564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Неинтересны задачи коллег</a:t>
            </a:r>
          </a:p>
          <a:p>
            <a:pPr marL="12700" marR="67564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Никто не помнит о целях</a:t>
            </a:r>
          </a:p>
          <a:p>
            <a:pPr marL="12700" marR="67564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Принятые решения не выполняются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4FB238D-15FB-7C9C-6C42-DA45E0C5A8AE}"/>
              </a:ext>
            </a:extLst>
          </p:cNvPr>
          <p:cNvSpPr txBox="1"/>
          <p:nvPr/>
        </p:nvSpPr>
        <p:spPr>
          <a:xfrm>
            <a:off x="759869" y="2552302"/>
            <a:ext cx="3204210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 panose="020F0502020204030204" pitchFamily="34" charset="0"/>
                <a:cs typeface="Calibri" panose="020F0502020204030204" pitchFamily="34" charset="0"/>
              </a:rPr>
              <a:t>Проблемы не обсуждаются открыто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 panose="020F0502020204030204" pitchFamily="34" charset="0"/>
                <a:cs typeface="Calibri" panose="020F0502020204030204" pitchFamily="34" charset="0"/>
              </a:rPr>
              <a:t>На совещаниях скучно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 panose="020F0502020204030204" pitchFamily="34" charset="0"/>
                <a:cs typeface="Calibri" panose="020F0502020204030204" pitchFamily="34" charset="0"/>
              </a:rPr>
              <a:t>Решения принимаются формально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B152FB6-77F3-24D0-E0B7-D4E0067F7584}"/>
              </a:ext>
            </a:extLst>
          </p:cNvPr>
          <p:cNvSpPr txBox="1"/>
          <p:nvPr/>
        </p:nvSpPr>
        <p:spPr>
          <a:xfrm>
            <a:off x="759868" y="1674309"/>
            <a:ext cx="3352751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7965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Перед коллегами не извиняются</a:t>
            </a:r>
          </a:p>
          <a:p>
            <a:pPr marL="12700" marR="227965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Ошибки не признаются</a:t>
            </a:r>
          </a:p>
          <a:p>
            <a:pPr marL="12700" marR="227965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Ничего не известно о жизни коллег</a:t>
            </a:r>
            <a:endParaRPr sz="1400" dirty="0">
              <a:cs typeface="Arial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0C095CE-A5C6-B98C-CD8C-DCA65CBB48FB}"/>
              </a:ext>
            </a:extLst>
          </p:cNvPr>
          <p:cNvSpPr txBox="1"/>
          <p:nvPr/>
        </p:nvSpPr>
        <p:spPr>
          <a:xfrm>
            <a:off x="7761773" y="5245144"/>
            <a:ext cx="3397250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Стимуляция орг. изменений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Празднование коллективных побед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Поощрение только за вклад в общее дело</a:t>
            </a: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96C5C34-17B1-70D9-A1DA-EC04BC79FCCF}"/>
              </a:ext>
            </a:extLst>
          </p:cNvPr>
          <p:cNvSpPr txBox="1"/>
          <p:nvPr/>
        </p:nvSpPr>
        <p:spPr>
          <a:xfrm>
            <a:off x="7761773" y="4366066"/>
            <a:ext cx="3827715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Поощрение конструктивной критики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Поощрение помощи коллегам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Формирование заинтересованности в решениях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CF71454-64BE-2E55-D2BC-BA1B3E905F9B}"/>
              </a:ext>
            </a:extLst>
          </p:cNvPr>
          <p:cNvSpPr txBox="1"/>
          <p:nvPr/>
        </p:nvSpPr>
        <p:spPr>
          <a:xfrm>
            <a:off x="7761772" y="3501528"/>
            <a:ext cx="3583167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Четкое формулирование целей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Отказ от стремления к определенности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Обсуждение обязанностей и задач</a:t>
            </a: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5EE0044-6F3D-8563-BE88-6D3354879EF2}"/>
              </a:ext>
            </a:extLst>
          </p:cNvPr>
          <p:cNvSpPr txBox="1"/>
          <p:nvPr/>
        </p:nvSpPr>
        <p:spPr>
          <a:xfrm>
            <a:off x="7761773" y="2593144"/>
            <a:ext cx="4274283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3345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Открытое обсуждение проблем</a:t>
            </a:r>
          </a:p>
          <a:p>
            <a:pPr marL="12700" marR="93345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Фасилитация</a:t>
            </a:r>
          </a:p>
          <a:p>
            <a:pPr marL="12700" marR="93345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Быстрое принятие и выполнение решений</a:t>
            </a: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A9662B4F-08D5-1AE9-3C02-75F80E6F2BB4}"/>
              </a:ext>
            </a:extLst>
          </p:cNvPr>
          <p:cNvSpPr txBox="1"/>
          <p:nvPr/>
        </p:nvSpPr>
        <p:spPr>
          <a:xfrm>
            <a:off x="7761773" y="1653045"/>
            <a:ext cx="3987204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Увольнение «некомандных игроков»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Инициирование откровенных бесед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cs typeface="Arial"/>
              </a:rPr>
              <a:t>Демонстрация лидером собственной уязвимости</a:t>
            </a:r>
          </a:p>
        </p:txBody>
      </p:sp>
    </p:spTree>
    <p:extLst>
      <p:ext uri="{BB962C8B-B14F-4D97-AF65-F5344CB8AC3E}">
        <p14:creationId xmlns:p14="http://schemas.microsoft.com/office/powerpoint/2010/main" val="3827038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44AA1A-770E-4900-4DEC-910066874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497" y="2861745"/>
            <a:ext cx="4720119" cy="857619"/>
          </a:xfrm>
        </p:spPr>
        <p:txBody>
          <a:bodyPr/>
          <a:lstStyle/>
          <a:p>
            <a:r>
              <a:rPr lang="ru-RU" dirty="0"/>
              <a:t>Ваши 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444265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F34DB-0804-85EC-B69B-E0D5C0059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799" cy="861509"/>
          </a:xfrm>
        </p:spPr>
        <p:txBody>
          <a:bodyPr/>
          <a:lstStyle/>
          <a:p>
            <a:r>
              <a:rPr lang="ru-RU" dirty="0"/>
              <a:t>Аудит 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9BB9B9-23B2-0BFF-C0E8-5D138ED08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5796776" cy="1833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Аудит команды — оценка уровня развития команды и ее участников.</a:t>
            </a:r>
            <a:br>
              <a:rPr lang="en-US" dirty="0"/>
            </a:br>
            <a:br>
              <a:rPr lang="en-US" dirty="0"/>
            </a:br>
            <a:r>
              <a:rPr lang="ru-RU" dirty="0"/>
              <a:t>Что оцениваем?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6CB5411-9625-5DAE-5723-A95AD9F784C7}"/>
              </a:ext>
            </a:extLst>
          </p:cNvPr>
          <p:cNvSpPr txBox="1">
            <a:spLocks/>
          </p:cNvSpPr>
          <p:nvPr/>
        </p:nvSpPr>
        <p:spPr>
          <a:xfrm>
            <a:off x="838200" y="3205327"/>
            <a:ext cx="5257800" cy="3287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/>
              <a:t>На уровне команды:</a:t>
            </a:r>
          </a:p>
          <a:p>
            <a:r>
              <a:rPr lang="ru-RU" dirty="0"/>
              <a:t>Уровень групповой динамики</a:t>
            </a:r>
          </a:p>
          <a:p>
            <a:r>
              <a:rPr lang="ru-RU" dirty="0"/>
              <a:t>Проблемы (пороки) команды</a:t>
            </a:r>
          </a:p>
          <a:p>
            <a:r>
              <a:rPr lang="ru-RU" dirty="0"/>
              <a:t>Возможности и пути ее развития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44D0EE6E-B992-DAC6-4B0E-FF04A153CAF4}"/>
              </a:ext>
            </a:extLst>
          </p:cNvPr>
          <p:cNvSpPr txBox="1">
            <a:spLocks/>
          </p:cNvSpPr>
          <p:nvPr/>
        </p:nvSpPr>
        <p:spPr>
          <a:xfrm>
            <a:off x="6095999" y="3205327"/>
            <a:ext cx="5690839" cy="3287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/>
              <a:t>На персональном уровне</a:t>
            </a:r>
          </a:p>
          <a:p>
            <a:r>
              <a:rPr lang="ru-RU" dirty="0"/>
              <a:t>Уровень профессионального развития</a:t>
            </a:r>
          </a:p>
          <a:p>
            <a:r>
              <a:rPr lang="ru-RU" dirty="0"/>
              <a:t>Мотивационный профиль</a:t>
            </a:r>
          </a:p>
          <a:p>
            <a:r>
              <a:rPr lang="ru-RU" dirty="0"/>
              <a:t>Уровень ресурсного состояния</a:t>
            </a:r>
          </a:p>
          <a:p>
            <a:r>
              <a:rPr lang="ru-RU" dirty="0"/>
              <a:t>Психологический тип (</a:t>
            </a:r>
            <a:r>
              <a:rPr lang="en" dirty="0"/>
              <a:t>DISC) </a:t>
            </a:r>
            <a:endParaRPr lang="ru-RU" dirty="0"/>
          </a:p>
        </p:txBody>
      </p:sp>
      <p:pic>
        <p:nvPicPr>
          <p:cNvPr id="5125" name="Picture 5" descr="page13image44177200">
            <a:extLst>
              <a:ext uri="{FF2B5EF4-FFF2-40B4-BE49-F238E27FC236}">
                <a16:creationId xmlns:a16="http://schemas.microsoft.com/office/drawing/2014/main" id="{B40D8F82-6380-9007-DEF9-D9D15627A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788" y="0"/>
            <a:ext cx="5085212" cy="266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Picture 1" descr="page13image61058848">
            <a:extLst>
              <a:ext uri="{FF2B5EF4-FFF2-40B4-BE49-F238E27FC236}">
                <a16:creationId xmlns:a16="http://schemas.microsoft.com/office/drawing/2014/main" id="{CD6C65BD-9FF2-478B-5C1E-A54FC7790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632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642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951DC-FA12-1783-0F82-FA02F68B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43200"/>
            <a:ext cx="10515600" cy="1819275"/>
          </a:xfrm>
        </p:spPr>
        <p:txBody>
          <a:bodyPr>
            <a:normAutofit/>
          </a:bodyPr>
          <a:lstStyle/>
          <a:p>
            <a:r>
              <a:rPr lang="ru-RU" sz="5400" dirty="0"/>
              <a:t>Аудит состояния команды.</a:t>
            </a:r>
            <a:br>
              <a:rPr lang="ru-RU" sz="5400" dirty="0"/>
            </a:br>
            <a:r>
              <a:rPr lang="ru-RU" sz="5400" dirty="0"/>
              <a:t>Групповая динамика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FDFC98-F52E-561F-077C-4D7B4C759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Модель Брюса Такмана</a:t>
            </a:r>
          </a:p>
        </p:txBody>
      </p:sp>
    </p:spTree>
    <p:extLst>
      <p:ext uri="{BB962C8B-B14F-4D97-AF65-F5344CB8AC3E}">
        <p14:creationId xmlns:p14="http://schemas.microsoft.com/office/powerpoint/2010/main" val="338581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CB2124-423C-3212-31E2-46AE905F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5693"/>
          </a:xfrm>
        </p:spPr>
        <p:txBody>
          <a:bodyPr/>
          <a:lstStyle/>
          <a:p>
            <a:r>
              <a:rPr lang="ru-RU" spc="245" dirty="0"/>
              <a:t>О</a:t>
            </a:r>
            <a:r>
              <a:rPr lang="ru-RU" spc="20" dirty="0"/>
              <a:t> </a:t>
            </a:r>
            <a:r>
              <a:rPr lang="ru-RU" spc="275" dirty="0"/>
              <a:t>чем</a:t>
            </a:r>
            <a:r>
              <a:rPr lang="ru-RU" spc="25" dirty="0"/>
              <a:t> </a:t>
            </a:r>
            <a:r>
              <a:rPr lang="ru-RU" spc="210" dirty="0"/>
              <a:t>будем</a:t>
            </a:r>
            <a:r>
              <a:rPr lang="ru-RU" spc="20" dirty="0"/>
              <a:t> </a:t>
            </a:r>
            <a:r>
              <a:rPr lang="ru-RU" spc="170" dirty="0"/>
              <a:t>говорить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73205-C0F3-2DDA-5979-49C79CF39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Чем команда отличается от группы людей?</a:t>
            </a:r>
          </a:p>
          <a:p>
            <a:r>
              <a:rPr lang="ru-RU" dirty="0"/>
              <a:t>Что такое групповая динамика и как ею управлять?</a:t>
            </a:r>
          </a:p>
          <a:p>
            <a:r>
              <a:rPr lang="ru-RU" dirty="0"/>
              <a:t>Пять ключевых проблем команды и как с ними справляться?</a:t>
            </a:r>
          </a:p>
          <a:p>
            <a:r>
              <a:rPr lang="ru-RU" dirty="0"/>
              <a:t>Как достичь синергии и сохранить ее в команде?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0337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43260</TotalTime>
  <Words>4215</Words>
  <Application>Microsoft Macintosh PowerPoint</Application>
  <PresentationFormat>Широкоэкранный</PresentationFormat>
  <Paragraphs>573</Paragraphs>
  <Slides>65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74" baseType="lpstr">
      <vt:lpstr>Arial</vt:lpstr>
      <vt:lpstr>Arial</vt:lpstr>
      <vt:lpstr>Calibri</vt:lpstr>
      <vt:lpstr>Calibri Light</vt:lpstr>
      <vt:lpstr>Graphik Kinopoisk LC Web</vt:lpstr>
      <vt:lpstr>Montserrat</vt:lpstr>
      <vt:lpstr>Roboto</vt:lpstr>
      <vt:lpstr>Times New Roman</vt:lpstr>
      <vt:lpstr>Тема Office</vt:lpstr>
      <vt:lpstr>Управление командой</vt:lpstr>
      <vt:lpstr>Кто такой менеджер?</vt:lpstr>
      <vt:lpstr>Три клиента менеджера и их ожидания</vt:lpstr>
      <vt:lpstr>Ключевые компетенции менеджера</vt:lpstr>
      <vt:lpstr>Управленческий цикл</vt:lpstr>
      <vt:lpstr>Первые дни менеджера</vt:lpstr>
      <vt:lpstr>Аудит команды</vt:lpstr>
      <vt:lpstr>Аудит состояния команды. Групповая динамика</vt:lpstr>
      <vt:lpstr>О чем будем говорить</vt:lpstr>
      <vt:lpstr>Группа и команда</vt:lpstr>
      <vt:lpstr>Групповая динамика</vt:lpstr>
      <vt:lpstr>Социальные и психологические процессы в группе</vt:lpstr>
      <vt:lpstr>Модель Брюса Такмана</vt:lpstr>
      <vt:lpstr>Модель Брюса Такмана</vt:lpstr>
      <vt:lpstr>1. Форминг</vt:lpstr>
      <vt:lpstr>Теория двух кругов Эрика Берна</vt:lpstr>
      <vt:lpstr>Onboarding нового члена команды</vt:lpstr>
      <vt:lpstr>Форминг: поставить общекомандную цель</vt:lpstr>
      <vt:lpstr>BHAG Джима Коллинза, или «Мамонт»</vt:lpstr>
      <vt:lpstr>Действия лидера при форминге</vt:lpstr>
      <vt:lpstr>2. Шторминг</vt:lpstr>
      <vt:lpstr>Шторминг</vt:lpstr>
      <vt:lpstr>Что такое конфликт?</vt:lpstr>
      <vt:lpstr>Конфликт — это:</vt:lpstr>
      <vt:lpstr>Трансформация от группы к команде при шторминге:</vt:lpstr>
      <vt:lpstr>Действия лидера при шторминге</vt:lpstr>
      <vt:lpstr>3. Норминг</vt:lpstr>
      <vt:lpstr>Действия лидера при норминге</vt:lpstr>
      <vt:lpstr>4. Перформинг</vt:lpstr>
      <vt:lpstr>Действия лидера на этапе перформинга</vt:lpstr>
      <vt:lpstr>Реформинг или аджорнинг (adjourning)</vt:lpstr>
      <vt:lpstr>Действия лидера, если команда распадается</vt:lpstr>
      <vt:lpstr>Методичка: Модель развития по Такману</vt:lpstr>
      <vt:lpstr>Ключевые идеи про командную динамику</vt:lpstr>
      <vt:lpstr>Задание: аудит команды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Модель Патрика Ленсиони «5 пороков команды»</vt:lpstr>
      <vt:lpstr>Аудит состояния команды: модель Патрика Ленсиони «5 пороков команды»</vt:lpstr>
      <vt:lpstr>Презентация PowerPoint</vt:lpstr>
      <vt:lpstr>Презентация PowerPoint</vt:lpstr>
      <vt:lpstr>Модель Патрика Ленсиони</vt:lpstr>
      <vt:lpstr>Пороки команд</vt:lpstr>
      <vt:lpstr>1. Недоверие в команде</vt:lpstr>
      <vt:lpstr>Три вида доверия</vt:lpstr>
      <vt:lpstr>Что такое доверие</vt:lpstr>
      <vt:lpstr>Как выстроить доверие?</vt:lpstr>
      <vt:lpstr>Лидерское обещание</vt:lpstr>
      <vt:lpstr>2. Боязнь конфликта</vt:lpstr>
      <vt:lpstr>Почему конфликты не стоит замалчивать?</vt:lpstr>
      <vt:lpstr>Красный квадрат критики TOYOTA</vt:lpstr>
      <vt:lpstr>Страх конфликта: Трансформация от группы к команде</vt:lpstr>
      <vt:lpstr>3. Нехватка ответственности</vt:lpstr>
      <vt:lpstr>Нехватка ответственности: Трансформация от группы к команде</vt:lpstr>
      <vt:lpstr>Абсолютная ответственность</vt:lpstr>
      <vt:lpstr>4. Отсутствие требовательности</vt:lpstr>
      <vt:lpstr>Примеры требовательности</vt:lpstr>
      <vt:lpstr>Проявления нетребовательности</vt:lpstr>
      <vt:lpstr>5. Равнодушие к результатам</vt:lpstr>
      <vt:lpstr>Действия лидера против этих пороков</vt:lpstr>
      <vt:lpstr>Модель Патрика Ленсиони: «5 пороков команды»</vt:lpstr>
      <vt:lpstr>Ваши 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Аудит состояния команды. Групповая динамика</dc:title>
  <dc:creator>Валерий Студенников</dc:creator>
  <cp:lastModifiedBy>Валерий Студенников</cp:lastModifiedBy>
  <cp:revision>12</cp:revision>
  <dcterms:created xsi:type="dcterms:W3CDTF">2022-10-11T17:25:10Z</dcterms:created>
  <dcterms:modified xsi:type="dcterms:W3CDTF">2023-05-12T14:32:39Z</dcterms:modified>
</cp:coreProperties>
</file>